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465" r:id="rId6"/>
    <p:sldId id="430" r:id="rId7"/>
    <p:sldId id="440" r:id="rId8"/>
    <p:sldId id="441" r:id="rId9"/>
    <p:sldId id="442" r:id="rId10"/>
    <p:sldId id="39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A3063-F945-8F4D-A797-FD49E10B5209}" v="10" dt="2021-06-21T08:08:00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2"/>
    <p:restoredTop sz="94626"/>
  </p:normalViewPr>
  <p:slideViewPr>
    <p:cSldViewPr snapToGrid="0" snapToObjects="1">
      <p:cViewPr varScale="1">
        <p:scale>
          <a:sx n="91" d="100"/>
          <a:sy n="91" d="100"/>
        </p:scale>
        <p:origin x="1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HILDEBRANDT" userId="32d9daa9-24aa-4935-a54e-226c1148251b" providerId="ADAL" clId="{F81A3063-F945-8F4D-A797-FD49E10B5209}"/>
    <pc:docChg chg="custSel modSld">
      <pc:chgData name="Mireille HILDEBRANDT" userId="32d9daa9-24aa-4935-a54e-226c1148251b" providerId="ADAL" clId="{F81A3063-F945-8F4D-A797-FD49E10B5209}" dt="2021-06-21T08:08:00.562" v="14"/>
      <pc:docMkLst>
        <pc:docMk/>
      </pc:docMkLst>
      <pc:sldChg chg="addSp delSp modSp mod delAnim modAnim">
        <pc:chgData name="Mireille HILDEBRANDT" userId="32d9daa9-24aa-4935-a54e-226c1148251b" providerId="ADAL" clId="{F81A3063-F945-8F4D-A797-FD49E10B5209}" dt="2021-06-21T08:07:15.619" v="13"/>
        <pc:sldMkLst>
          <pc:docMk/>
          <pc:sldMk cId="1931581279" sldId="256"/>
        </pc:sldMkLst>
        <pc:spChg chg="add mod">
          <ac:chgData name="Mireille HILDEBRANDT" userId="32d9daa9-24aa-4935-a54e-226c1148251b" providerId="ADAL" clId="{F81A3063-F945-8F4D-A797-FD49E10B5209}" dt="2021-06-21T08:04:52.744" v="10" actId="767"/>
          <ac:spMkLst>
            <pc:docMk/>
            <pc:sldMk cId="1931581279" sldId="256"/>
            <ac:spMk id="8" creationId="{547DF56E-8834-764F-9383-70EF8105C533}"/>
          </ac:spMkLst>
        </pc:spChg>
        <pc:picChg chg="add del mod">
          <ac:chgData name="Mireille HILDEBRANDT" userId="32d9daa9-24aa-4935-a54e-226c1148251b" providerId="ADAL" clId="{F81A3063-F945-8F4D-A797-FD49E10B5209}" dt="2021-06-21T08:06:03.173" v="11" actId="478"/>
          <ac:picMkLst>
            <pc:docMk/>
            <pc:sldMk cId="1931581279" sldId="256"/>
            <ac:picMk id="3" creationId="{CA542D67-7AF0-BA4A-9740-0FDC83163699}"/>
          </ac:picMkLst>
        </pc:picChg>
        <pc:picChg chg="del">
          <ac:chgData name="Mireille HILDEBRANDT" userId="32d9daa9-24aa-4935-a54e-226c1148251b" providerId="ADAL" clId="{F81A3063-F945-8F4D-A797-FD49E10B5209}" dt="2021-06-21T08:04:50.186" v="9" actId="478"/>
          <ac:picMkLst>
            <pc:docMk/>
            <pc:sldMk cId="1931581279" sldId="256"/>
            <ac:picMk id="4" creationId="{80E24393-D594-1146-B2EC-585091216B41}"/>
          </ac:picMkLst>
        </pc:picChg>
        <pc:picChg chg="add mod">
          <ac:chgData name="Mireille HILDEBRANDT" userId="32d9daa9-24aa-4935-a54e-226c1148251b" providerId="ADAL" clId="{F81A3063-F945-8F4D-A797-FD49E10B5209}" dt="2021-06-21T08:07:15.619" v="13"/>
          <ac:picMkLst>
            <pc:docMk/>
            <pc:sldMk cId="1931581279" sldId="256"/>
            <ac:picMk id="9" creationId="{505D1D67-28F5-0B4E-BCA3-1C366B2B9EE1}"/>
          </ac:picMkLst>
        </pc:picChg>
      </pc:sldChg>
      <pc:sldChg chg="addSp modSp modAnim">
        <pc:chgData name="Mireille HILDEBRANDT" userId="32d9daa9-24aa-4935-a54e-226c1148251b" providerId="ADAL" clId="{F81A3063-F945-8F4D-A797-FD49E10B5209}" dt="2021-06-18T11:45:21.267" v="8"/>
        <pc:sldMkLst>
          <pc:docMk/>
          <pc:sldMk cId="1554071170" sldId="393"/>
        </pc:sldMkLst>
        <pc:picChg chg="add mod">
          <ac:chgData name="Mireille HILDEBRANDT" userId="32d9daa9-24aa-4935-a54e-226c1148251b" providerId="ADAL" clId="{F81A3063-F945-8F4D-A797-FD49E10B5209}" dt="2021-06-18T11:45:21.267" v="8"/>
          <ac:picMkLst>
            <pc:docMk/>
            <pc:sldMk cId="1554071170" sldId="393"/>
            <ac:picMk id="8" creationId="{418A0B06-794A-4F45-AA1D-6CC3AFBE38A7}"/>
          </ac:picMkLst>
        </pc:picChg>
      </pc:sldChg>
      <pc:sldChg chg="addSp modSp modAnim">
        <pc:chgData name="Mireille HILDEBRANDT" userId="32d9daa9-24aa-4935-a54e-226c1148251b" providerId="ADAL" clId="{F81A3063-F945-8F4D-A797-FD49E10B5209}" dt="2021-06-18T11:31:16.799" v="4"/>
        <pc:sldMkLst>
          <pc:docMk/>
          <pc:sldMk cId="2813097621" sldId="430"/>
        </pc:sldMkLst>
        <pc:picChg chg="add mod">
          <ac:chgData name="Mireille HILDEBRANDT" userId="32d9daa9-24aa-4935-a54e-226c1148251b" providerId="ADAL" clId="{F81A3063-F945-8F4D-A797-FD49E10B5209}" dt="2021-06-18T11:31:16.799" v="4"/>
          <ac:picMkLst>
            <pc:docMk/>
            <pc:sldMk cId="2813097621" sldId="430"/>
            <ac:picMk id="7" creationId="{2F5DBA92-B9AD-2B48-AB97-CD3FCC71F85C}"/>
          </ac:picMkLst>
        </pc:picChg>
      </pc:sldChg>
      <pc:sldChg chg="addSp modSp modAnim">
        <pc:chgData name="Mireille HILDEBRANDT" userId="32d9daa9-24aa-4935-a54e-226c1148251b" providerId="ADAL" clId="{F81A3063-F945-8F4D-A797-FD49E10B5209}" dt="2021-06-18T11:41:16.444" v="5"/>
        <pc:sldMkLst>
          <pc:docMk/>
          <pc:sldMk cId="2985442901" sldId="440"/>
        </pc:sldMkLst>
        <pc:picChg chg="add mod">
          <ac:chgData name="Mireille HILDEBRANDT" userId="32d9daa9-24aa-4935-a54e-226c1148251b" providerId="ADAL" clId="{F81A3063-F945-8F4D-A797-FD49E10B5209}" dt="2021-06-18T11:41:16.444" v="5"/>
          <ac:picMkLst>
            <pc:docMk/>
            <pc:sldMk cId="2985442901" sldId="440"/>
            <ac:picMk id="7" creationId="{71BAC477-ECA4-0649-9E09-D84B1756BBEC}"/>
          </ac:picMkLst>
        </pc:picChg>
      </pc:sldChg>
      <pc:sldChg chg="addSp modSp modAnim">
        <pc:chgData name="Mireille HILDEBRANDT" userId="32d9daa9-24aa-4935-a54e-226c1148251b" providerId="ADAL" clId="{F81A3063-F945-8F4D-A797-FD49E10B5209}" dt="2021-06-18T11:43:02.621" v="6"/>
        <pc:sldMkLst>
          <pc:docMk/>
          <pc:sldMk cId="1125975771" sldId="441"/>
        </pc:sldMkLst>
        <pc:picChg chg="add mod">
          <ac:chgData name="Mireille HILDEBRANDT" userId="32d9daa9-24aa-4935-a54e-226c1148251b" providerId="ADAL" clId="{F81A3063-F945-8F4D-A797-FD49E10B5209}" dt="2021-06-18T11:43:02.621" v="6"/>
          <ac:picMkLst>
            <pc:docMk/>
            <pc:sldMk cId="1125975771" sldId="441"/>
            <ac:picMk id="7" creationId="{9D685AFE-3EB4-9346-8B59-54835DF5E62E}"/>
          </ac:picMkLst>
        </pc:picChg>
      </pc:sldChg>
      <pc:sldChg chg="addSp modSp modAnim">
        <pc:chgData name="Mireille HILDEBRANDT" userId="32d9daa9-24aa-4935-a54e-226c1148251b" providerId="ADAL" clId="{F81A3063-F945-8F4D-A797-FD49E10B5209}" dt="2021-06-18T11:44:11.781" v="7"/>
        <pc:sldMkLst>
          <pc:docMk/>
          <pc:sldMk cId="3039639542" sldId="442"/>
        </pc:sldMkLst>
        <pc:picChg chg="add mod">
          <ac:chgData name="Mireille HILDEBRANDT" userId="32d9daa9-24aa-4935-a54e-226c1148251b" providerId="ADAL" clId="{F81A3063-F945-8F4D-A797-FD49E10B5209}" dt="2021-06-18T11:44:11.781" v="7"/>
          <ac:picMkLst>
            <pc:docMk/>
            <pc:sldMk cId="3039639542" sldId="442"/>
            <ac:picMk id="7" creationId="{D9AD817D-CE0F-FE49-AC7E-5966D01DC25F}"/>
          </ac:picMkLst>
        </pc:picChg>
      </pc:sldChg>
      <pc:sldChg chg="addSp delSp modSp mod delAnim modAnim">
        <pc:chgData name="Mireille HILDEBRANDT" userId="32d9daa9-24aa-4935-a54e-226c1148251b" providerId="ADAL" clId="{F81A3063-F945-8F4D-A797-FD49E10B5209}" dt="2021-06-21T08:08:00.562" v="14"/>
        <pc:sldMkLst>
          <pc:docMk/>
          <pc:sldMk cId="1698890709" sldId="465"/>
        </pc:sldMkLst>
        <pc:spChg chg="mod">
          <ac:chgData name="Mireille HILDEBRANDT" userId="32d9daa9-24aa-4935-a54e-226c1148251b" providerId="ADAL" clId="{F81A3063-F945-8F4D-A797-FD49E10B5209}" dt="2021-06-18T11:27:57.597" v="1" actId="207"/>
          <ac:spMkLst>
            <pc:docMk/>
            <pc:sldMk cId="1698890709" sldId="465"/>
            <ac:spMk id="3" creationId="{D7FBE1AA-137C-2F49-8DAB-385770EF6CF5}"/>
          </ac:spMkLst>
        </pc:spChg>
        <pc:picChg chg="add del mod">
          <ac:chgData name="Mireille HILDEBRANDT" userId="32d9daa9-24aa-4935-a54e-226c1148251b" providerId="ADAL" clId="{F81A3063-F945-8F4D-A797-FD49E10B5209}" dt="2021-06-21T08:06:05.797" v="12" actId="478"/>
          <ac:picMkLst>
            <pc:docMk/>
            <pc:sldMk cId="1698890709" sldId="465"/>
            <ac:picMk id="7" creationId="{58702E3D-D312-224C-BC11-F13D6BD501E3}"/>
          </ac:picMkLst>
        </pc:picChg>
        <pc:picChg chg="add mod">
          <ac:chgData name="Mireille HILDEBRANDT" userId="32d9daa9-24aa-4935-a54e-226c1148251b" providerId="ADAL" clId="{F81A3063-F945-8F4D-A797-FD49E10B5209}" dt="2021-06-21T08:08:00.562" v="14"/>
          <ac:picMkLst>
            <pc:docMk/>
            <pc:sldMk cId="1698890709" sldId="465"/>
            <ac:picMk id="8" creationId="{42EF4B2F-2B9E-7A49-8ECD-C6DF362A81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8E48-E65E-8F48-A590-EE82FDF6AEB4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7523-5E5A-F54F-975E-DF0501C22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Broadway" pitchFamily="82" charset="77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77A6167-FCC5-49E8-B280-CECAF151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84046EA-4273-437E-9DE5-5AEE713C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4237" y="1480930"/>
            <a:ext cx="9453310" cy="3254321"/>
          </a:xfrm>
        </p:spPr>
        <p:txBody>
          <a:bodyPr>
            <a:normAutofit/>
          </a:bodyPr>
          <a:lstStyle/>
          <a:p>
            <a:pPr algn="l"/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AI Act</a:t>
            </a:r>
            <a:b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36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Transparency</a:t>
            </a: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</a:t>
            </a:r>
            <a:r>
              <a:rPr lang="nl-NL" sz="36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for</a:t>
            </a: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medium risk systems </a:t>
            </a:r>
            <a:endParaRPr lang="en-GB" sz="4400" dirty="0">
              <a:latin typeface="Britannic Bold" panose="020B0903060703020204" pitchFamily="34" charset="77"/>
              <a:ea typeface="Bauhaus 93" charset="0"/>
              <a:cs typeface="Bauhaus 93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78522" y="6352906"/>
            <a:ext cx="3247106" cy="40461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171716" y="6352906"/>
            <a:ext cx="1607944" cy="404614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DF56E-8834-764F-9383-70EF8105C533}"/>
              </a:ext>
            </a:extLst>
          </p:cNvPr>
          <p:cNvSpPr txBox="1"/>
          <p:nvPr/>
        </p:nvSpPr>
        <p:spPr>
          <a:xfrm>
            <a:off x="7656723" y="5398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9" name="Audio Recording 21 Jun 2021 at 10:07:15" descr="Audio Recording 21 Jun 2021 at 10:07:15">
            <a:hlinkClick r:id="" action="ppaction://media"/>
            <a:extLst>
              <a:ext uri="{FF2B5EF4-FFF2-40B4-BE49-F238E27FC236}">
                <a16:creationId xmlns:a16="http://schemas.microsoft.com/office/drawing/2014/main" id="{505D1D67-28F5-0B4E-BCA3-1C366B2B9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6280"/>
    </mc:Choice>
    <mc:Fallback xmlns="">
      <p:transition spd="slow" advTm="3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D32B-DD31-6D4F-AECB-AE565AEF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E1AA-137C-2F49-8DAB-385770E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9480"/>
            <a:ext cx="9601200" cy="42479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Title I: 	General Provisions</a:t>
            </a:r>
          </a:p>
          <a:p>
            <a:r>
              <a:rPr lang="en-GB" dirty="0"/>
              <a:t>Title II: 	Prohibited AI Practices</a:t>
            </a:r>
          </a:p>
          <a:p>
            <a:r>
              <a:rPr lang="en-GB" dirty="0"/>
              <a:t>Title III: 	High-risk systems</a:t>
            </a:r>
          </a:p>
          <a:p>
            <a:r>
              <a:rPr lang="en-GB" dirty="0">
                <a:solidFill>
                  <a:srgbClr val="FF0000"/>
                </a:solidFill>
              </a:rPr>
              <a:t>Title IV: 	Transparency obligations for certain systems</a:t>
            </a:r>
          </a:p>
          <a:p>
            <a:r>
              <a:rPr lang="en-GB" dirty="0">
                <a:solidFill>
                  <a:schemeClr val="tx1"/>
                </a:solidFill>
              </a:rPr>
              <a:t>Title V: </a:t>
            </a: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>
                <a:solidFill>
                  <a:schemeClr val="tx1"/>
                </a:solidFill>
              </a:rPr>
              <a:t>Measures in support of innovation</a:t>
            </a:r>
          </a:p>
          <a:p>
            <a:r>
              <a:rPr lang="en-GB" dirty="0">
                <a:solidFill>
                  <a:schemeClr val="tx1"/>
                </a:solidFill>
              </a:rPr>
              <a:t>Title VI: 	Governance</a:t>
            </a:r>
          </a:p>
          <a:p>
            <a:r>
              <a:rPr lang="en-GB" dirty="0">
                <a:solidFill>
                  <a:schemeClr val="tx1"/>
                </a:solidFill>
              </a:rPr>
              <a:t>Title VII: 	EU database for stand-alone high-risk AI systems</a:t>
            </a:r>
          </a:p>
          <a:p>
            <a:r>
              <a:rPr lang="en-GB" dirty="0">
                <a:solidFill>
                  <a:schemeClr val="tx1"/>
                </a:solidFill>
              </a:rPr>
              <a:t>Title VIII: 	Post-market monitoring, information sharing, market surveillance</a:t>
            </a:r>
          </a:p>
          <a:p>
            <a:r>
              <a:rPr lang="en-GB" dirty="0">
                <a:solidFill>
                  <a:schemeClr val="tx1"/>
                </a:solidFill>
              </a:rPr>
              <a:t>Title IX: 	Codes of Conduct</a:t>
            </a:r>
          </a:p>
          <a:p>
            <a:r>
              <a:rPr lang="en-GB" dirty="0">
                <a:solidFill>
                  <a:schemeClr val="tx1"/>
                </a:solidFill>
              </a:rPr>
              <a:t>Title X: 	Confidentiality and penalties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0597-E25C-C443-93DB-1A224D62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05394-C7E3-1743-A011-AD604BFA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6343-7FA9-564F-92BD-B440AC51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Audio Recording 21 Jun 2021 at 10:08:00" descr="Audio Recording 21 Jun 2021 at 10:08:00">
            <a:hlinkClick r:id="" action="ppaction://media"/>
            <a:extLst>
              <a:ext uri="{FF2B5EF4-FFF2-40B4-BE49-F238E27FC236}">
                <a16:creationId xmlns:a16="http://schemas.microsoft.com/office/drawing/2014/main" id="{42EF4B2F-2B9E-7A49-8ECD-C6DF362A8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Title IV</a:t>
            </a:r>
            <a:br>
              <a:rPr lang="en-GB" sz="2800" dirty="0"/>
            </a:br>
            <a:r>
              <a:rPr lang="en-GB" sz="2800" dirty="0"/>
              <a:t>Transparency obligations for certain systems</a:t>
            </a:r>
            <a:br>
              <a:rPr lang="en-GB" sz="2800" dirty="0"/>
            </a:br>
            <a:r>
              <a:rPr lang="en-GB" sz="2800" dirty="0"/>
              <a:t>Art. 52.1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Providers shall ensure that </a:t>
            </a:r>
          </a:p>
          <a:p>
            <a:r>
              <a:rPr lang="en-GB" dirty="0"/>
              <a:t>AI systems intended </a:t>
            </a:r>
            <a:r>
              <a:rPr lang="en-GB" dirty="0">
                <a:solidFill>
                  <a:srgbClr val="FF0000"/>
                </a:solidFill>
              </a:rPr>
              <a:t>to interact with natural persons </a:t>
            </a:r>
          </a:p>
          <a:p>
            <a:r>
              <a:rPr lang="en-GB" dirty="0"/>
              <a:t>are designed and developed in such a way that natural persons </a:t>
            </a:r>
          </a:p>
          <a:p>
            <a:r>
              <a:rPr lang="en-GB" dirty="0"/>
              <a:t>are </a:t>
            </a:r>
            <a:r>
              <a:rPr lang="en-GB" dirty="0">
                <a:solidFill>
                  <a:srgbClr val="FF0000"/>
                </a:solidFill>
              </a:rPr>
              <a:t>informed that they are interacting with an AI system</a:t>
            </a:r>
            <a:r>
              <a:rPr lang="en-GB" dirty="0"/>
              <a:t>, </a:t>
            </a:r>
          </a:p>
          <a:p>
            <a:r>
              <a:rPr lang="en-GB" dirty="0"/>
              <a:t>unless this is obvious from the circumstances and the context of use. </a:t>
            </a:r>
          </a:p>
          <a:p>
            <a:r>
              <a:rPr lang="en-GB" dirty="0"/>
              <a:t>This obligation shall not apply to </a:t>
            </a:r>
          </a:p>
          <a:p>
            <a:pPr lvl="1"/>
            <a:r>
              <a:rPr lang="en-GB" dirty="0"/>
              <a:t>AI systems </a:t>
            </a:r>
            <a:r>
              <a:rPr lang="en-GB" dirty="0">
                <a:solidFill>
                  <a:srgbClr val="FF0000"/>
                </a:solidFill>
              </a:rPr>
              <a:t>authorised by law </a:t>
            </a:r>
            <a:r>
              <a:rPr lang="en-GB" dirty="0"/>
              <a:t>to detect, prevent, investigate and prosecute criminal offences, </a:t>
            </a:r>
          </a:p>
          <a:p>
            <a:pPr lvl="1"/>
            <a:r>
              <a:rPr lang="en-GB" dirty="0"/>
              <a:t>unless those systems are available for the public to report a criminal offence.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Audio Recording 18 Jun 2021 at 13:31:16" descr="Audio Recording 18 Jun 2021 at 13:31:16">
            <a:hlinkClick r:id="" action="ppaction://media"/>
            <a:extLst>
              <a:ext uri="{FF2B5EF4-FFF2-40B4-BE49-F238E27FC236}">
                <a16:creationId xmlns:a16="http://schemas.microsoft.com/office/drawing/2014/main" id="{2F5DBA92-B9AD-2B48-AB97-CD3FCC71F8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Title IV</a:t>
            </a:r>
            <a:br>
              <a:rPr lang="en-GB" sz="2800" dirty="0"/>
            </a:br>
            <a:r>
              <a:rPr lang="en-GB" sz="2800" dirty="0"/>
              <a:t>Transparency obligations for certain systems</a:t>
            </a:r>
            <a:br>
              <a:rPr lang="en-GB" sz="2800" dirty="0"/>
            </a:br>
            <a:r>
              <a:rPr lang="en-GB" sz="2800" dirty="0"/>
              <a:t>Art. 52.2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339330" cy="35814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Users of an </a:t>
            </a:r>
            <a:r>
              <a:rPr lang="en-GB" dirty="0">
                <a:solidFill>
                  <a:srgbClr val="FF0000"/>
                </a:solidFill>
              </a:rPr>
              <a:t>emotion recognition system or a biometric categorisation system</a:t>
            </a:r>
            <a:r>
              <a:rPr lang="en-GB" dirty="0"/>
              <a:t> shall</a:t>
            </a:r>
          </a:p>
          <a:p>
            <a:pPr lvl="1"/>
            <a:r>
              <a:rPr lang="en-GB" dirty="0"/>
              <a:t>inform of the operation of the system </a:t>
            </a:r>
          </a:p>
          <a:p>
            <a:pPr lvl="1"/>
            <a:r>
              <a:rPr lang="en-GB" dirty="0"/>
              <a:t>the natural persons exposed thereto. </a:t>
            </a:r>
          </a:p>
          <a:p>
            <a:r>
              <a:rPr lang="en-GB" dirty="0"/>
              <a:t>This obligation shall not apply to AI systems used for biometric categorisation, </a:t>
            </a:r>
          </a:p>
          <a:p>
            <a:r>
              <a:rPr lang="en-GB" dirty="0"/>
              <a:t>which are permitted </a:t>
            </a:r>
            <a:r>
              <a:rPr lang="en-GB" dirty="0">
                <a:solidFill>
                  <a:srgbClr val="FF0000"/>
                </a:solidFill>
              </a:rPr>
              <a:t>by law </a:t>
            </a:r>
            <a:r>
              <a:rPr lang="en-GB" dirty="0"/>
              <a:t>to detect, prevent and investigate criminal offences.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Audio Recording 18 Jun 2021 at 13:41:16" descr="Audio Recording 18 Jun 2021 at 13:41:16">
            <a:hlinkClick r:id="" action="ppaction://media"/>
            <a:extLst>
              <a:ext uri="{FF2B5EF4-FFF2-40B4-BE49-F238E27FC236}">
                <a16:creationId xmlns:a16="http://schemas.microsoft.com/office/drawing/2014/main" id="{71BAC477-ECA4-0649-9E09-D84B1756B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4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Title IV</a:t>
            </a:r>
            <a:br>
              <a:rPr lang="en-GB" sz="2800" dirty="0"/>
            </a:br>
            <a:r>
              <a:rPr lang="en-GB" sz="2800" dirty="0"/>
              <a:t>Transparency obligations for certain systems</a:t>
            </a:r>
            <a:br>
              <a:rPr lang="en-GB" sz="2800" dirty="0"/>
            </a:br>
            <a:r>
              <a:rPr lang="en-GB" sz="2800" dirty="0"/>
              <a:t>Art. 52.3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3716"/>
            <a:ext cx="10339330" cy="4093684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Users of an AI system that generates or manipulates image, audio or video content</a:t>
            </a:r>
          </a:p>
          <a:p>
            <a:pPr lvl="1"/>
            <a:r>
              <a:rPr lang="en-GB" dirty="0"/>
              <a:t>that appreciably resembles existing persons, objects, places or other entities or events</a:t>
            </a:r>
          </a:p>
          <a:p>
            <a:pPr lvl="1"/>
            <a:r>
              <a:rPr lang="en-GB" dirty="0"/>
              <a:t>and would falsely appear to a person to be authentic or truthful </a:t>
            </a:r>
            <a:r>
              <a:rPr lang="en-GB" dirty="0">
                <a:solidFill>
                  <a:srgbClr val="FF0000"/>
                </a:solidFill>
              </a:rPr>
              <a:t>(‘deep fake’), </a:t>
            </a:r>
            <a:r>
              <a:rPr lang="en-GB" dirty="0"/>
              <a:t>shall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disclose that the content has been artificially generated or manipulated</a:t>
            </a:r>
            <a:r>
              <a:rPr lang="en-GB" dirty="0"/>
              <a:t>.</a:t>
            </a:r>
          </a:p>
          <a:p>
            <a:r>
              <a:rPr lang="en-GB" dirty="0"/>
              <a:t>However, the first subparagraph shall not apply </a:t>
            </a:r>
          </a:p>
          <a:p>
            <a:pPr lvl="1"/>
            <a:r>
              <a:rPr lang="en-GB" dirty="0"/>
              <a:t>where the use is </a:t>
            </a:r>
            <a:r>
              <a:rPr lang="en-GB" dirty="0">
                <a:solidFill>
                  <a:srgbClr val="FF0000"/>
                </a:solidFill>
              </a:rPr>
              <a:t>authorised by law </a:t>
            </a:r>
            <a:r>
              <a:rPr lang="en-GB" dirty="0"/>
              <a:t>to detect, prevent, investigate and prosecute criminal offences or </a:t>
            </a:r>
          </a:p>
          <a:p>
            <a:pPr lvl="1"/>
            <a:r>
              <a:rPr lang="en-GB" dirty="0"/>
              <a:t>it is necessary for t</a:t>
            </a:r>
            <a:r>
              <a:rPr lang="en-GB" dirty="0">
                <a:solidFill>
                  <a:srgbClr val="FF0000"/>
                </a:solidFill>
              </a:rPr>
              <a:t>he exercise of the right to freedom of expression and the right to freedom of the arts and sciences </a:t>
            </a:r>
            <a:r>
              <a:rPr lang="en-GB" dirty="0"/>
              <a:t>guaranteed in the Charter of Fundamental Rights of the EU, and subject to appropriate safeguards for the rights and freedoms of third parties.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Audio Recording 18 Jun 2021 at 13:43:02" descr="Audio Recording 18 Jun 2021 at 13:43:02">
            <a:hlinkClick r:id="" action="ppaction://media"/>
            <a:extLst>
              <a:ext uri="{FF2B5EF4-FFF2-40B4-BE49-F238E27FC236}">
                <a16:creationId xmlns:a16="http://schemas.microsoft.com/office/drawing/2014/main" id="{9D685AFE-3EB4-9346-8B59-54835DF5E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Title IV</a:t>
            </a:r>
            <a:br>
              <a:rPr lang="en-GB" sz="2800" dirty="0"/>
            </a:br>
            <a:r>
              <a:rPr lang="en-GB" sz="2800" dirty="0"/>
              <a:t>Transparency obligations for certain systems</a:t>
            </a:r>
            <a:br>
              <a:rPr lang="en-GB" sz="2800" dirty="0"/>
            </a:br>
            <a:r>
              <a:rPr lang="en-GB" sz="2800" dirty="0"/>
              <a:t>Art. 52.4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3716"/>
            <a:ext cx="10339330" cy="409368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Paragraphs 1, 2 and 3 shall not affect the requirements and obligations set out in Title III of this Regulation.</a:t>
            </a:r>
          </a:p>
          <a:p>
            <a:pPr lvl="1"/>
            <a:r>
              <a:rPr lang="en-GB" dirty="0"/>
              <a:t>[title III concerns high-risk AI systems]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Audio Recording 18 Jun 2021 at 13:44:11" descr="Audio Recording 18 Jun 2021 at 13:44:11">
            <a:hlinkClick r:id="" action="ppaction://media"/>
            <a:extLst>
              <a:ext uri="{FF2B5EF4-FFF2-40B4-BE49-F238E27FC236}">
                <a16:creationId xmlns:a16="http://schemas.microsoft.com/office/drawing/2014/main" id="{D9AD817D-CE0F-FE49-AC7E-5966D01DC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75C2D434-B94D-3346-A261-F74083C626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706" r="1" b="2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B6C8-A16B-E042-873F-71800D092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HumanE</a:t>
            </a:r>
            <a:r>
              <a:rPr lang="en-GB" dirty="0"/>
              <a:t>-AI-NET</a:t>
            </a:r>
          </a:p>
          <a:p>
            <a:endParaRPr lang="en-GB" dirty="0"/>
          </a:p>
          <a:p>
            <a:pPr algn="r"/>
            <a:r>
              <a:rPr lang="en-GB" dirty="0"/>
              <a:t>AI Act: enables, prohibits, restricts</a:t>
            </a:r>
          </a:p>
          <a:p>
            <a:pPr lvl="1" algn="r"/>
            <a:r>
              <a:rPr lang="en-GB" dirty="0"/>
              <a:t>Reasonable?</a:t>
            </a:r>
          </a:p>
          <a:p>
            <a:pPr lvl="1" algn="r"/>
            <a:r>
              <a:rPr lang="en-GB" dirty="0"/>
              <a:t>Pertinent?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05F9-5D06-CF44-BD0A-9D47BD35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E89FA-F741-CF48-9110-2B021539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3B25-0E3E-A349-B363-6C9902AE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67D1AC-E2F2-2D42-A07E-C4DCA6227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8" name="Audio Recording 18 Jun 2021 at 13:45:21" descr="Audio Recording 18 Jun 2021 at 13:45:21">
            <a:hlinkClick r:id="" action="ppaction://media"/>
            <a:extLst>
              <a:ext uri="{FF2B5EF4-FFF2-40B4-BE49-F238E27FC236}">
                <a16:creationId xmlns:a16="http://schemas.microsoft.com/office/drawing/2014/main" id="{418A0B06-794A-4F45-AA1D-6CC3AFBE38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0"/>
    </mc:Choice>
    <mc:Fallback xmlns="">
      <p:transition spd="slow" advTm="1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5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3BF942E50F049A9EF0013C56E0E0F" ma:contentTypeVersion="7" ma:contentTypeDescription="Create a new document." ma:contentTypeScope="" ma:versionID="d17cd62f77dc1e5e993a2acec688089d">
  <xsd:schema xmlns:xsd="http://www.w3.org/2001/XMLSchema" xmlns:xs="http://www.w3.org/2001/XMLSchema" xmlns:p="http://schemas.microsoft.com/office/2006/metadata/properties" xmlns:ns2="69d91f16-7083-4465-96b7-cfa596842426" xmlns:ns3="8906126e-c50c-43e7-80be-ce9d2d8cf778" targetNamespace="http://schemas.microsoft.com/office/2006/metadata/properties" ma:root="true" ma:fieldsID="5c9af6f19f9e5831abfb3e18b02a70a1" ns2:_="" ns3:_="">
    <xsd:import namespace="69d91f16-7083-4465-96b7-cfa596842426"/>
    <xsd:import namespace="8906126e-c50c-43e7-80be-ce9d2d8cf7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91f16-7083-4465-96b7-cfa596842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6126e-c50c-43e7-80be-ce9d2d8cf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EB424-8B2D-429B-916E-8CD0F2359EFC}">
  <ds:schemaRefs>
    <ds:schemaRef ds:uri="http://purl.org/dc/dcmitype/"/>
    <ds:schemaRef ds:uri="8906126e-c50c-43e7-80be-ce9d2d8cf778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9d91f16-7083-4465-96b7-cfa596842426"/>
  </ds:schemaRefs>
</ds:datastoreItem>
</file>

<file path=customXml/itemProps2.xml><?xml version="1.0" encoding="utf-8"?>
<ds:datastoreItem xmlns:ds="http://schemas.openxmlformats.org/officeDocument/2006/customXml" ds:itemID="{91CE4496-BC57-4C15-86EB-AE4FB41D7D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91f16-7083-4465-96b7-cfa596842426"/>
    <ds:schemaRef ds:uri="8906126e-c50c-43e7-80be-ce9d2d8cf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CAFE6B-BB2D-47E7-BB00-FE6CD554E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501</Words>
  <Application>Microsoft Macintosh PowerPoint</Application>
  <PresentationFormat>Widescreen</PresentationFormat>
  <Paragraphs>72</Paragraphs>
  <Slides>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Britannic Bold</vt:lpstr>
      <vt:lpstr>Broadway</vt:lpstr>
      <vt:lpstr>Calibri</vt:lpstr>
      <vt:lpstr>Franklin Gothic Book</vt:lpstr>
      <vt:lpstr>Futura Medium</vt:lpstr>
      <vt:lpstr>Bijsnijden</vt:lpstr>
      <vt:lpstr>AI Act Transparency for medium risk systems </vt:lpstr>
      <vt:lpstr>AIA</vt:lpstr>
      <vt:lpstr>Title IV Transparency obligations for certain systems Art. 52.1</vt:lpstr>
      <vt:lpstr>Title IV Transparency obligations for certain systems Art. 52.2</vt:lpstr>
      <vt:lpstr>Title IV Transparency obligations for certain systems Art. 52.3</vt:lpstr>
      <vt:lpstr>Title IV Transparency obligations for certain systems Art. 52.4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legal basis  art. 6 GDPR</dc:title>
  <dc:creator>Mireille HILDEBRANDT</dc:creator>
  <cp:lastModifiedBy>Mireille HILDEBRANDT</cp:lastModifiedBy>
  <cp:revision>7</cp:revision>
  <dcterms:created xsi:type="dcterms:W3CDTF">2020-09-10T14:27:08Z</dcterms:created>
  <dcterms:modified xsi:type="dcterms:W3CDTF">2021-06-21T08:08:15Z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0x0101000893BF942E50F049A9EF0013C56E0E0F</vt:lpwstr>
  </property>
</Properties>
</file>