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465" r:id="rId6"/>
    <p:sldId id="424" r:id="rId7"/>
    <p:sldId id="467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39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2BEFB-639D-024D-BC75-F45A55D795D8}" v="16" dt="2021-06-13T12:51:10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2"/>
    <p:restoredTop sz="94626"/>
  </p:normalViewPr>
  <p:slideViewPr>
    <p:cSldViewPr snapToGrid="0" snapToObjects="1">
      <p:cViewPr varScale="1">
        <p:scale>
          <a:sx n="91" d="100"/>
          <a:sy n="91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B612BEFB-639D-024D-BC75-F45A55D795D8}"/>
    <pc:docChg chg="custSel modSld modShowInfo">
      <pc:chgData name="Mireille HILDEBRANDT" userId="32d9daa9-24aa-4935-a54e-226c1148251b" providerId="ADAL" clId="{B612BEFB-639D-024D-BC75-F45A55D795D8}" dt="2021-06-13T12:51:10.099" v="17"/>
      <pc:docMkLst>
        <pc:docMk/>
      </pc:docMkLst>
      <pc:sldChg chg="addSp delSp modSp mod modTransition delAnim modAnim">
        <pc:chgData name="Mireille HILDEBRANDT" userId="32d9daa9-24aa-4935-a54e-226c1148251b" providerId="ADAL" clId="{B612BEFB-639D-024D-BC75-F45A55D795D8}" dt="2021-06-13T12:29:24.030" v="4"/>
        <pc:sldMkLst>
          <pc:docMk/>
          <pc:sldMk cId="1931581279" sldId="256"/>
        </pc:sldMkLst>
        <pc:picChg chg="add mod">
          <ac:chgData name="Mireille HILDEBRANDT" userId="32d9daa9-24aa-4935-a54e-226c1148251b" providerId="ADAL" clId="{B612BEFB-639D-024D-BC75-F45A55D795D8}" dt="2021-06-13T12:29:24.030" v="4"/>
          <ac:picMkLst>
            <pc:docMk/>
            <pc:sldMk cId="1931581279" sldId="256"/>
            <ac:picMk id="3" creationId="{59F16453-F57A-CF49-82CD-47914FA6D55B}"/>
          </ac:picMkLst>
        </pc:picChg>
        <pc:picChg chg="del">
          <ac:chgData name="Mireille HILDEBRANDT" userId="32d9daa9-24aa-4935-a54e-226c1148251b" providerId="ADAL" clId="{B612BEFB-639D-024D-BC75-F45A55D795D8}" dt="2021-06-13T12:28:05.181" v="2" actId="478"/>
          <ac:picMkLst>
            <pc:docMk/>
            <pc:sldMk cId="1931581279" sldId="256"/>
            <ac:picMk id="4" creationId="{80E24393-D594-1146-B2EC-585091216B41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51:10.099" v="17"/>
        <pc:sldMkLst>
          <pc:docMk/>
          <pc:sldMk cId="1554071170" sldId="393"/>
        </pc:sldMkLst>
        <pc:picChg chg="add mod">
          <ac:chgData name="Mireille HILDEBRANDT" userId="32d9daa9-24aa-4935-a54e-226c1148251b" providerId="ADAL" clId="{B612BEFB-639D-024D-BC75-F45A55D795D8}" dt="2021-06-13T12:51:10.099" v="17"/>
          <ac:picMkLst>
            <pc:docMk/>
            <pc:sldMk cId="1554071170" sldId="393"/>
            <ac:picMk id="8" creationId="{9953AF6B-3D0B-334A-BF9C-9AF469D9C12B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29:53.558" v="6"/>
        <pc:sldMkLst>
          <pc:docMk/>
          <pc:sldMk cId="628830959" sldId="424"/>
        </pc:sldMkLst>
        <pc:picChg chg="add mod">
          <ac:chgData name="Mireille HILDEBRANDT" userId="32d9daa9-24aa-4935-a54e-226c1148251b" providerId="ADAL" clId="{B612BEFB-639D-024D-BC75-F45A55D795D8}" dt="2021-06-13T12:29:53.558" v="6"/>
          <ac:picMkLst>
            <pc:docMk/>
            <pc:sldMk cId="628830959" sldId="424"/>
            <ac:picMk id="7" creationId="{F3D8CB27-25D3-D44D-B0B5-B59DD526E452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31:38.250" v="8"/>
        <pc:sldMkLst>
          <pc:docMk/>
          <pc:sldMk cId="1820721863" sldId="445"/>
        </pc:sldMkLst>
        <pc:picChg chg="add mod">
          <ac:chgData name="Mireille HILDEBRANDT" userId="32d9daa9-24aa-4935-a54e-226c1148251b" providerId="ADAL" clId="{B612BEFB-639D-024D-BC75-F45A55D795D8}" dt="2021-06-13T12:31:38.250" v="8"/>
          <ac:picMkLst>
            <pc:docMk/>
            <pc:sldMk cId="1820721863" sldId="445"/>
            <ac:picMk id="7" creationId="{DB55A58F-805A-4347-8CCB-A1EE98930980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32:39.505" v="9"/>
        <pc:sldMkLst>
          <pc:docMk/>
          <pc:sldMk cId="1520319119" sldId="446"/>
        </pc:sldMkLst>
        <pc:picChg chg="add mod">
          <ac:chgData name="Mireille HILDEBRANDT" userId="32d9daa9-24aa-4935-a54e-226c1148251b" providerId="ADAL" clId="{B612BEFB-639D-024D-BC75-F45A55D795D8}" dt="2021-06-13T12:32:39.505" v="9"/>
          <ac:picMkLst>
            <pc:docMk/>
            <pc:sldMk cId="1520319119" sldId="446"/>
            <ac:picMk id="7" creationId="{47AAF7CF-663D-0741-A462-990A596B356E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36:44.271" v="10"/>
        <pc:sldMkLst>
          <pc:docMk/>
          <pc:sldMk cId="2979439068" sldId="447"/>
        </pc:sldMkLst>
        <pc:picChg chg="add mod">
          <ac:chgData name="Mireille HILDEBRANDT" userId="32d9daa9-24aa-4935-a54e-226c1148251b" providerId="ADAL" clId="{B612BEFB-639D-024D-BC75-F45A55D795D8}" dt="2021-06-13T12:36:44.271" v="10"/>
          <ac:picMkLst>
            <pc:docMk/>
            <pc:sldMk cId="2979439068" sldId="447"/>
            <ac:picMk id="7" creationId="{7AF0465E-2D73-4943-9376-798522EA618D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39:03.453" v="11"/>
        <pc:sldMkLst>
          <pc:docMk/>
          <pc:sldMk cId="4093983287" sldId="448"/>
        </pc:sldMkLst>
        <pc:picChg chg="add mod">
          <ac:chgData name="Mireille HILDEBRANDT" userId="32d9daa9-24aa-4935-a54e-226c1148251b" providerId="ADAL" clId="{B612BEFB-639D-024D-BC75-F45A55D795D8}" dt="2021-06-13T12:39:03.453" v="11"/>
          <ac:picMkLst>
            <pc:docMk/>
            <pc:sldMk cId="4093983287" sldId="448"/>
            <ac:picMk id="7" creationId="{3E20EF32-E807-FF43-8CF7-6E105CA27922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41:22.816" v="12"/>
        <pc:sldMkLst>
          <pc:docMk/>
          <pc:sldMk cId="2988834147" sldId="449"/>
        </pc:sldMkLst>
        <pc:picChg chg="add mod">
          <ac:chgData name="Mireille HILDEBRANDT" userId="32d9daa9-24aa-4935-a54e-226c1148251b" providerId="ADAL" clId="{B612BEFB-639D-024D-BC75-F45A55D795D8}" dt="2021-06-13T12:41:22.816" v="12"/>
          <ac:picMkLst>
            <pc:docMk/>
            <pc:sldMk cId="2988834147" sldId="449"/>
            <ac:picMk id="7" creationId="{B9550DDC-F932-E848-A4F9-00D964A8EE31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44:18.654" v="13"/>
        <pc:sldMkLst>
          <pc:docMk/>
          <pc:sldMk cId="850926912" sldId="450"/>
        </pc:sldMkLst>
        <pc:picChg chg="add mod">
          <ac:chgData name="Mireille HILDEBRANDT" userId="32d9daa9-24aa-4935-a54e-226c1148251b" providerId="ADAL" clId="{B612BEFB-639D-024D-BC75-F45A55D795D8}" dt="2021-06-13T12:44:18.654" v="13"/>
          <ac:picMkLst>
            <pc:docMk/>
            <pc:sldMk cId="850926912" sldId="450"/>
            <ac:picMk id="7" creationId="{F9DF422B-7001-294A-A57E-D4D5E0F39F7A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46:27.171" v="14"/>
        <pc:sldMkLst>
          <pc:docMk/>
          <pc:sldMk cId="1076814168" sldId="451"/>
        </pc:sldMkLst>
        <pc:picChg chg="add mod">
          <ac:chgData name="Mireille HILDEBRANDT" userId="32d9daa9-24aa-4935-a54e-226c1148251b" providerId="ADAL" clId="{B612BEFB-639D-024D-BC75-F45A55D795D8}" dt="2021-06-13T12:46:27.171" v="14"/>
          <ac:picMkLst>
            <pc:docMk/>
            <pc:sldMk cId="1076814168" sldId="451"/>
            <ac:picMk id="7" creationId="{7C7B2DA2-DAF2-A340-B7B5-4FB486CD51A6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48:14.706" v="15"/>
        <pc:sldMkLst>
          <pc:docMk/>
          <pc:sldMk cId="681693883" sldId="452"/>
        </pc:sldMkLst>
        <pc:picChg chg="add mod">
          <ac:chgData name="Mireille HILDEBRANDT" userId="32d9daa9-24aa-4935-a54e-226c1148251b" providerId="ADAL" clId="{B612BEFB-639D-024D-BC75-F45A55D795D8}" dt="2021-06-13T12:48:14.706" v="15"/>
          <ac:picMkLst>
            <pc:docMk/>
            <pc:sldMk cId="681693883" sldId="452"/>
            <ac:picMk id="7" creationId="{08D59F5E-CB0D-DC45-8C71-F733E47A0F02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49:37.616" v="16"/>
        <pc:sldMkLst>
          <pc:docMk/>
          <pc:sldMk cId="2104719768" sldId="453"/>
        </pc:sldMkLst>
        <pc:picChg chg="add mod">
          <ac:chgData name="Mireille HILDEBRANDT" userId="32d9daa9-24aa-4935-a54e-226c1148251b" providerId="ADAL" clId="{B612BEFB-639D-024D-BC75-F45A55D795D8}" dt="2021-06-13T12:49:37.616" v="16"/>
          <ac:picMkLst>
            <pc:docMk/>
            <pc:sldMk cId="2104719768" sldId="453"/>
            <ac:picMk id="7" creationId="{87968A20-9B8C-6949-A630-56FD6F17D8E4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29:39.248" v="5"/>
        <pc:sldMkLst>
          <pc:docMk/>
          <pc:sldMk cId="1698890709" sldId="465"/>
        </pc:sldMkLst>
        <pc:picChg chg="add mod">
          <ac:chgData name="Mireille HILDEBRANDT" userId="32d9daa9-24aa-4935-a54e-226c1148251b" providerId="ADAL" clId="{B612BEFB-639D-024D-BC75-F45A55D795D8}" dt="2021-06-13T12:29:39.248" v="5"/>
          <ac:picMkLst>
            <pc:docMk/>
            <pc:sldMk cId="1698890709" sldId="465"/>
            <ac:picMk id="7" creationId="{EFF799F4-4D6E-2B40-9561-CC0100A92485}"/>
          </ac:picMkLst>
        </pc:picChg>
      </pc:sldChg>
      <pc:sldChg chg="addSp modSp modTransition modAnim">
        <pc:chgData name="Mireille HILDEBRANDT" userId="32d9daa9-24aa-4935-a54e-226c1148251b" providerId="ADAL" clId="{B612BEFB-639D-024D-BC75-F45A55D795D8}" dt="2021-06-13T12:30:46.860" v="7"/>
        <pc:sldMkLst>
          <pc:docMk/>
          <pc:sldMk cId="3585919914" sldId="467"/>
        </pc:sldMkLst>
        <pc:picChg chg="add mod">
          <ac:chgData name="Mireille HILDEBRANDT" userId="32d9daa9-24aa-4935-a54e-226c1148251b" providerId="ADAL" clId="{B612BEFB-639D-024D-BC75-F45A55D795D8}" dt="2021-06-13T12:30:46.860" v="7"/>
          <ac:picMkLst>
            <pc:docMk/>
            <pc:sldMk cId="3585919914" sldId="467"/>
            <ac:picMk id="7" creationId="{F9C21C14-8C49-2C40-8713-0D6F8948BE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8" y="1480930"/>
            <a:ext cx="6214350" cy="3254321"/>
          </a:xfrm>
        </p:spPr>
        <p:txBody>
          <a:bodyPr>
            <a:normAutofit/>
          </a:bodyPr>
          <a:lstStyle/>
          <a:p>
            <a:pPr algn="l"/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Proposed</a:t>
            </a: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 Act</a:t>
            </a:r>
            <a:b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Risk management system</a:t>
            </a:r>
            <a:endParaRPr lang="en-GB" sz="44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Audio Recording 13 Jun 2021 at 14:29:24" descr="Audio Recording 13 Jun 2021 at 14:29:24">
            <a:hlinkClick r:id="" action="ppaction://media"/>
            <a:extLst>
              <a:ext uri="{FF2B5EF4-FFF2-40B4-BE49-F238E27FC236}">
                <a16:creationId xmlns:a16="http://schemas.microsoft.com/office/drawing/2014/main" id="{59F16453-F57A-CF49-82CD-47914FA6D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</a:t>
            </a:r>
            <a:br>
              <a:rPr lang="en-GB" sz="4000" dirty="0"/>
            </a:br>
            <a:r>
              <a:rPr lang="en-GB" b="1" dirty="0"/>
              <a:t>Risk management system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886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4"/>
            </a:pPr>
            <a:r>
              <a:rPr lang="en-GB" dirty="0"/>
              <a:t>In identifying the most appropriate risk management measures, the following shall be ensured: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elimination or reduction of risks as far as possible through adequate design and development</a:t>
            </a:r>
            <a:r>
              <a:rPr lang="en-GB" dirty="0"/>
              <a:t>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where appropriate, implementation of </a:t>
            </a:r>
            <a:r>
              <a:rPr lang="en-GB" dirty="0">
                <a:solidFill>
                  <a:srgbClr val="FF0000"/>
                </a:solidFill>
              </a:rPr>
              <a:t>adequate mitigation and control meas</a:t>
            </a:r>
            <a:r>
              <a:rPr lang="en-GB" dirty="0"/>
              <a:t>ures in relation to risks that cannot be eliminated;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provision of adequate information </a:t>
            </a:r>
            <a:r>
              <a:rPr lang="en-GB" dirty="0"/>
              <a:t>pursuant to Article 13, in particular as regards the risks referred to in paragraph 2, point (b) of this Article, and, where appropriate, training to users. </a:t>
            </a:r>
          </a:p>
          <a:p>
            <a:pPr marL="0" indent="0">
              <a:buNone/>
            </a:pPr>
            <a:r>
              <a:rPr lang="en-GB" b="1" dirty="0"/>
              <a:t>In eliminating or reducing risks related to the use of the high-risk AI system, </a:t>
            </a:r>
          </a:p>
          <a:p>
            <a:pPr lvl="1"/>
            <a:r>
              <a:rPr lang="en-GB" dirty="0"/>
              <a:t>due consideration shall be given to the </a:t>
            </a:r>
            <a:r>
              <a:rPr lang="en-GB" dirty="0">
                <a:solidFill>
                  <a:srgbClr val="FF0000"/>
                </a:solidFill>
              </a:rPr>
              <a:t>technical knowledge, experience, education, training </a:t>
            </a:r>
          </a:p>
          <a:p>
            <a:pPr lvl="1"/>
            <a:r>
              <a:rPr lang="en-GB" dirty="0"/>
              <a:t>to be expected by the user and </a:t>
            </a:r>
          </a:p>
          <a:p>
            <a:pPr lvl="1"/>
            <a:r>
              <a:rPr lang="en-GB" dirty="0"/>
              <a:t>the environment in which the system is intended to be used. 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Audio Recording 13 Jun 2021 at 14:44:18" descr="Audio Recording 13 Jun 2021 at 14:44:18">
            <a:hlinkClick r:id="" action="ppaction://media"/>
            <a:extLst>
              <a:ext uri="{FF2B5EF4-FFF2-40B4-BE49-F238E27FC236}">
                <a16:creationId xmlns:a16="http://schemas.microsoft.com/office/drawing/2014/main" id="{F9DF422B-7001-294A-A57E-D4D5E0F39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</a:t>
            </a:r>
            <a:br>
              <a:rPr lang="en-GB" sz="4000" dirty="0"/>
            </a:br>
            <a:r>
              <a:rPr lang="en-GB" b="1" dirty="0"/>
              <a:t>Risk management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High-risk AI systems shall be </a:t>
            </a:r>
            <a:r>
              <a:rPr lang="en-GB" dirty="0">
                <a:solidFill>
                  <a:srgbClr val="FF0000"/>
                </a:solidFill>
              </a:rPr>
              <a:t>tested for the purposes </a:t>
            </a:r>
            <a:r>
              <a:rPr lang="en-GB" dirty="0"/>
              <a:t>of </a:t>
            </a:r>
          </a:p>
          <a:p>
            <a:pPr lvl="1"/>
            <a:r>
              <a:rPr lang="en-GB" dirty="0"/>
              <a:t>identifying the </a:t>
            </a:r>
            <a:r>
              <a:rPr lang="en-GB" dirty="0">
                <a:solidFill>
                  <a:srgbClr val="FF0000"/>
                </a:solidFill>
              </a:rPr>
              <a:t>most appropriate risk management </a:t>
            </a:r>
            <a:r>
              <a:rPr lang="en-GB" dirty="0"/>
              <a:t>measures. </a:t>
            </a:r>
          </a:p>
          <a:p>
            <a:pPr lvl="1"/>
            <a:r>
              <a:rPr lang="en-GB" dirty="0"/>
              <a:t>Testing shall ensure that high-risk AI systems </a:t>
            </a:r>
            <a:r>
              <a:rPr lang="en-GB" dirty="0">
                <a:solidFill>
                  <a:srgbClr val="FF0000"/>
                </a:solidFill>
              </a:rPr>
              <a:t>perform consistently </a:t>
            </a:r>
          </a:p>
          <a:p>
            <a:pPr lvl="1"/>
            <a:r>
              <a:rPr lang="en-GB" dirty="0"/>
              <a:t>for their </a:t>
            </a:r>
            <a:r>
              <a:rPr lang="en-GB" dirty="0">
                <a:solidFill>
                  <a:srgbClr val="FF0000"/>
                </a:solidFill>
              </a:rPr>
              <a:t>intended purpose </a:t>
            </a:r>
            <a:r>
              <a:rPr lang="en-GB" dirty="0"/>
              <a:t>and </a:t>
            </a:r>
          </a:p>
          <a:p>
            <a:pPr lvl="1"/>
            <a:r>
              <a:rPr lang="en-GB" dirty="0"/>
              <a:t>they are </a:t>
            </a:r>
            <a:r>
              <a:rPr lang="en-GB" dirty="0">
                <a:solidFill>
                  <a:srgbClr val="FF0000"/>
                </a:solidFill>
              </a:rPr>
              <a:t>in compliance </a:t>
            </a:r>
            <a:r>
              <a:rPr lang="en-GB" dirty="0"/>
              <a:t>with the requirements set out in this Chapter. 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Testing procedures shall be suitable to achieve the intended purpose of the AI system</a:t>
            </a:r>
          </a:p>
          <a:p>
            <a:pPr lvl="1"/>
            <a:r>
              <a:rPr lang="en-GB" dirty="0"/>
              <a:t> and do not need to go beyond what is necessary to achieve that purpose. 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Audio Recording 13 Jun 2021 at 14:46:27" descr="Audio Recording 13 Jun 2021 at 14:46:27">
            <a:hlinkClick r:id="" action="ppaction://media"/>
            <a:extLst>
              <a:ext uri="{FF2B5EF4-FFF2-40B4-BE49-F238E27FC236}">
                <a16:creationId xmlns:a16="http://schemas.microsoft.com/office/drawing/2014/main" id="{7C7B2DA2-DAF2-A340-B7B5-4FB486CD5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9.7</a:t>
            </a:r>
            <a:br>
              <a:rPr lang="en-GB" sz="4000" dirty="0"/>
            </a:br>
            <a:r>
              <a:rPr lang="en-GB" b="1" dirty="0"/>
              <a:t>Risk management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7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testing of the high-risk AI systems </a:t>
            </a:r>
            <a:r>
              <a:rPr lang="en-GB" dirty="0"/>
              <a:t>shall be performed, </a:t>
            </a:r>
          </a:p>
          <a:p>
            <a:pPr lvl="1"/>
            <a:r>
              <a:rPr lang="en-GB" dirty="0"/>
              <a:t>as appropriate, </a:t>
            </a:r>
          </a:p>
          <a:p>
            <a:pPr lvl="1"/>
            <a:r>
              <a:rPr lang="en-GB" dirty="0"/>
              <a:t>at </a:t>
            </a:r>
            <a:r>
              <a:rPr lang="en-GB" dirty="0">
                <a:solidFill>
                  <a:srgbClr val="FF0000"/>
                </a:solidFill>
              </a:rPr>
              <a:t>any point in time throughout the development process</a:t>
            </a:r>
            <a:r>
              <a:rPr lang="en-GB" dirty="0"/>
              <a:t>, and, </a:t>
            </a:r>
          </a:p>
          <a:p>
            <a:pPr lvl="1"/>
            <a:r>
              <a:rPr lang="en-GB" dirty="0"/>
              <a:t>in any event,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prior to the placing on the market or the putting into service</a:t>
            </a:r>
            <a:r>
              <a:rPr lang="en-GB" dirty="0"/>
              <a:t>. </a:t>
            </a:r>
          </a:p>
          <a:p>
            <a:r>
              <a:rPr lang="en-GB" dirty="0"/>
              <a:t>Testing shall be </a:t>
            </a:r>
            <a:r>
              <a:rPr lang="en-GB" dirty="0">
                <a:solidFill>
                  <a:srgbClr val="FF0000"/>
                </a:solidFill>
              </a:rPr>
              <a:t>made against preliminarily defined metrics </a:t>
            </a:r>
          </a:p>
          <a:p>
            <a:pPr lvl="1"/>
            <a:r>
              <a:rPr lang="en-GB" dirty="0"/>
              <a:t>and probabilistic thresholds </a:t>
            </a:r>
          </a:p>
          <a:p>
            <a:pPr lvl="1"/>
            <a:r>
              <a:rPr lang="en-GB" dirty="0"/>
              <a:t>that are </a:t>
            </a:r>
            <a:r>
              <a:rPr lang="en-GB" dirty="0">
                <a:solidFill>
                  <a:srgbClr val="FF0000"/>
                </a:solidFill>
              </a:rPr>
              <a:t>appropriate to the intended purpose</a:t>
            </a:r>
            <a:r>
              <a:rPr lang="en-GB" dirty="0"/>
              <a:t> of the high-risk AI system. 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Audio Recording 13 Jun 2021 at 14:48:14" descr="Audio Recording 13 Jun 2021 at 14:48:14">
            <a:hlinkClick r:id="" action="ppaction://media"/>
            <a:extLst>
              <a:ext uri="{FF2B5EF4-FFF2-40B4-BE49-F238E27FC236}">
                <a16:creationId xmlns:a16="http://schemas.microsoft.com/office/drawing/2014/main" id="{08D59F5E-CB0D-DC45-8C71-F733E47A0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9.8-9</a:t>
            </a:r>
            <a:br>
              <a:rPr lang="en-GB" sz="4000" dirty="0"/>
            </a:br>
            <a:r>
              <a:rPr lang="en-GB" b="1" dirty="0"/>
              <a:t>Risk management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When implementing the risk management system described in paragraphs 1 to 7, </a:t>
            </a:r>
          </a:p>
          <a:p>
            <a:pPr lvl="1"/>
            <a:r>
              <a:rPr lang="en-GB" dirty="0"/>
              <a:t>specific consideration shall be given to whether the high-risk AI system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is likely to be accessed by or have an impact on children</a:t>
            </a:r>
            <a:r>
              <a:rPr lang="en-GB" dirty="0"/>
              <a:t>. 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For </a:t>
            </a:r>
            <a:r>
              <a:rPr lang="en-GB" dirty="0">
                <a:solidFill>
                  <a:srgbClr val="FF0000"/>
                </a:solidFill>
              </a:rPr>
              <a:t>credit institutions </a:t>
            </a:r>
            <a:r>
              <a:rPr lang="en-GB" dirty="0"/>
              <a:t>regulated by Directive 2013/36/EU, the aspects described in paragraphs 1 to 8 shall be part of the risk management procedures established by those institutions pursuant to Article 74 of that Directive. 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Audio Recording 13 Jun 2021 at 14:49:37" descr="Audio Recording 13 Jun 2021 at 14:49:37">
            <a:hlinkClick r:id="" action="ppaction://media"/>
            <a:extLst>
              <a:ext uri="{FF2B5EF4-FFF2-40B4-BE49-F238E27FC236}">
                <a16:creationId xmlns:a16="http://schemas.microsoft.com/office/drawing/2014/main" id="{87968A20-9B8C-6949-A630-56FD6F17D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5C2D434-B94D-3346-A261-F74083C62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06" r="1" b="2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B6C8-A16B-E042-873F-71800D09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HumanE</a:t>
            </a:r>
            <a:r>
              <a:rPr lang="en-GB" dirty="0"/>
              <a:t>-AI-NET</a:t>
            </a:r>
          </a:p>
          <a:p>
            <a:endParaRPr lang="en-GB" dirty="0"/>
          </a:p>
          <a:p>
            <a:pPr algn="r"/>
            <a:r>
              <a:rPr lang="en-GB" dirty="0"/>
              <a:t>AI Act: enables, prohibits, restricts</a:t>
            </a:r>
          </a:p>
          <a:p>
            <a:pPr lvl="1" algn="r"/>
            <a:r>
              <a:rPr lang="en-GB" dirty="0"/>
              <a:t>Reasonable?</a:t>
            </a:r>
          </a:p>
          <a:p>
            <a:pPr lvl="1" algn="r"/>
            <a:r>
              <a:rPr lang="en-GB" dirty="0"/>
              <a:t>Pertinent?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05F9-5D06-CF44-BD0A-9D47BD35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89FA-F741-CF48-9110-2B02153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3B25-0E3E-A349-B363-6C9902A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67D1AC-E2F2-2D42-A07E-C4DCA6227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8" name="Audio Recording 13 Jun 2021 at 14:51:10" descr="Audio Recording 13 Jun 2021 at 14:51:10">
            <a:hlinkClick r:id="" action="ppaction://media"/>
            <a:extLst>
              <a:ext uri="{FF2B5EF4-FFF2-40B4-BE49-F238E27FC236}">
                <a16:creationId xmlns:a16="http://schemas.microsoft.com/office/drawing/2014/main" id="{9953AF6B-3D0B-334A-BF9C-9AF469D9C1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1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D32B-DD31-6D4F-AECB-AE565AEF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E1AA-137C-2F49-8DAB-385770E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9480"/>
            <a:ext cx="9601200" cy="42479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Title I: 	General Provisions</a:t>
            </a:r>
          </a:p>
          <a:p>
            <a:r>
              <a:rPr lang="en-GB" dirty="0"/>
              <a:t>Title II: 	Prohibited AI Practices</a:t>
            </a:r>
          </a:p>
          <a:p>
            <a:r>
              <a:rPr lang="en-GB" dirty="0"/>
              <a:t>Title III: 	</a:t>
            </a:r>
            <a:r>
              <a:rPr lang="en-GB" dirty="0">
                <a:solidFill>
                  <a:srgbClr val="FF0000"/>
                </a:solidFill>
              </a:rPr>
              <a:t>High-risk systems</a:t>
            </a:r>
          </a:p>
          <a:p>
            <a:r>
              <a:rPr lang="en-GB" dirty="0"/>
              <a:t>Title IV: 	Transparency obligations for certain systems</a:t>
            </a:r>
          </a:p>
          <a:p>
            <a:r>
              <a:rPr lang="en-GB" dirty="0"/>
              <a:t>Title V: 	Measures in support of innovation</a:t>
            </a:r>
          </a:p>
          <a:p>
            <a:r>
              <a:rPr lang="en-GB" dirty="0"/>
              <a:t>Title VI: 	Governance</a:t>
            </a:r>
          </a:p>
          <a:p>
            <a:r>
              <a:rPr lang="en-GB" dirty="0"/>
              <a:t>Title VII: 	EU database for stand-alone high-risk AI systems</a:t>
            </a:r>
          </a:p>
          <a:p>
            <a:r>
              <a:rPr lang="en-GB" dirty="0"/>
              <a:t>Title VIII: 	Post-market monitoring, information sharing, market surveillance</a:t>
            </a:r>
          </a:p>
          <a:p>
            <a:r>
              <a:rPr lang="en-GB" dirty="0"/>
              <a:t>Title IX: 	Codes of Conduct</a:t>
            </a:r>
          </a:p>
          <a:p>
            <a:r>
              <a:rPr lang="en-GB" dirty="0"/>
              <a:t>Title X: 	Confidentiality and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0597-E25C-C443-93DB-1A224D62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5394-C7E3-1743-A011-AD604BF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6343-7FA9-564F-92BD-B440AC5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Audio Recording 13 Jun 2021 at 14:29:39" descr="Audio Recording 13 Jun 2021 at 14:29:39">
            <a:hlinkClick r:id="" action="ppaction://media"/>
            <a:extLst>
              <a:ext uri="{FF2B5EF4-FFF2-40B4-BE49-F238E27FC236}">
                <a16:creationId xmlns:a16="http://schemas.microsoft.com/office/drawing/2014/main" id="{EFF799F4-4D6E-2B40-9561-CC0100A92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Requirements for high risk systems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Audio Recording 13 Jun 2021 at 14:29:53" descr="Audio Recording 13 Jun 2021 at 14:29:53">
            <a:hlinkClick r:id="" action="ppaction://media"/>
            <a:extLst>
              <a:ext uri="{FF2B5EF4-FFF2-40B4-BE49-F238E27FC236}">
                <a16:creationId xmlns:a16="http://schemas.microsoft.com/office/drawing/2014/main" id="{F3D8CB27-25D3-D44D-B0B5-B59DD526E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8</a:t>
            </a:r>
            <a:br>
              <a:rPr lang="en-GB" sz="4000" dirty="0"/>
            </a:br>
            <a:r>
              <a:rPr lang="en-GB" b="1" dirty="0"/>
              <a:t>Compliance with the requirements 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/>
          <a:lstStyle/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High-risk AI systems shall comply with the requirements established in this Chapter. 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The intended purpose </a:t>
            </a:r>
            <a:r>
              <a:rPr lang="en-GB" dirty="0"/>
              <a:t>of the high-risk AI system and the </a:t>
            </a:r>
            <a:r>
              <a:rPr lang="en-GB" dirty="0">
                <a:solidFill>
                  <a:srgbClr val="FF0000"/>
                </a:solidFill>
              </a:rPr>
              <a:t>risk management system </a:t>
            </a:r>
            <a:r>
              <a:rPr lang="en-GB" dirty="0"/>
              <a:t>referred to in Article 9 shall be taken into account when ensuring compliance with those requirements.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Audio Recording 13 Jun 2021 at 14:30:46" descr="Audio Recording 13 Jun 2021 at 14:30:46">
            <a:hlinkClick r:id="" action="ppaction://media"/>
            <a:extLst>
              <a:ext uri="{FF2B5EF4-FFF2-40B4-BE49-F238E27FC236}">
                <a16:creationId xmlns:a16="http://schemas.microsoft.com/office/drawing/2014/main" id="{F9C21C14-8C49-2C40-8713-0D6F8948B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</a:t>
            </a:r>
            <a:br>
              <a:rPr lang="en-GB" sz="4000" dirty="0"/>
            </a:br>
            <a:r>
              <a:rPr lang="en-GB" b="1" dirty="0"/>
              <a:t>Risk management system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risk management system shall be established, implemented, documented and maintained in relation to high-risk AI systems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Audio Recording 13 Jun 2021 at 14:31:38" descr="Audio Recording 13 Jun 2021 at 14:31:38">
            <a:hlinkClick r:id="" action="ppaction://media"/>
            <a:extLst>
              <a:ext uri="{FF2B5EF4-FFF2-40B4-BE49-F238E27FC236}">
                <a16:creationId xmlns:a16="http://schemas.microsoft.com/office/drawing/2014/main" id="{DB55A58F-805A-4347-8CCB-A1EE98930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</a:t>
            </a:r>
            <a:br>
              <a:rPr lang="en-GB" sz="4000" dirty="0"/>
            </a:br>
            <a:r>
              <a:rPr lang="en-GB" b="1" dirty="0"/>
              <a:t>Risk management system 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The risk management system shall consist of </a:t>
            </a:r>
          </a:p>
          <a:p>
            <a:pPr lvl="1"/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continuous iterative process </a:t>
            </a:r>
          </a:p>
          <a:p>
            <a:pPr lvl="1"/>
            <a:r>
              <a:rPr lang="en-GB" dirty="0"/>
              <a:t>run throughout the </a:t>
            </a:r>
            <a:r>
              <a:rPr lang="en-GB" dirty="0">
                <a:solidFill>
                  <a:srgbClr val="FF0000"/>
                </a:solidFill>
              </a:rPr>
              <a:t>entire lifecycle </a:t>
            </a:r>
            <a:r>
              <a:rPr lang="en-GB" dirty="0"/>
              <a:t>of a high-risk AI system, </a:t>
            </a:r>
          </a:p>
          <a:p>
            <a:pPr lvl="1"/>
            <a:r>
              <a:rPr lang="en-GB" dirty="0"/>
              <a:t>requiring </a:t>
            </a:r>
            <a:r>
              <a:rPr lang="en-GB" dirty="0">
                <a:solidFill>
                  <a:srgbClr val="FF0000"/>
                </a:solidFill>
              </a:rPr>
              <a:t>regular systematic updating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It shall comprise the following steps: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Audio Recording 13 Jun 2021 at 14:32:39" descr="Audio Recording 13 Jun 2021 at 14:32:39">
            <a:hlinkClick r:id="" action="ppaction://media"/>
            <a:extLst>
              <a:ext uri="{FF2B5EF4-FFF2-40B4-BE49-F238E27FC236}">
                <a16:creationId xmlns:a16="http://schemas.microsoft.com/office/drawing/2014/main" id="{47AAF7CF-663D-0741-A462-990A596B3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</a:t>
            </a:r>
            <a:br>
              <a:rPr lang="en-GB" sz="4000" dirty="0"/>
            </a:br>
            <a:r>
              <a:rPr lang="en-GB" b="1" dirty="0"/>
              <a:t>Risk management system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457200" lvl="1" indent="-457200">
              <a:buFont typeface="+mj-lt"/>
              <a:buAutoNum type="arabicPeriod" startAt="2"/>
            </a:pPr>
            <a:r>
              <a:rPr lang="en-GB" dirty="0"/>
              <a:t>It shall comprise the following steps: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identification and analysis </a:t>
            </a:r>
            <a:r>
              <a:rPr lang="en-GB" dirty="0"/>
              <a:t>of the </a:t>
            </a:r>
            <a:r>
              <a:rPr lang="en-GB" dirty="0">
                <a:solidFill>
                  <a:srgbClr val="FF0000"/>
                </a:solidFill>
              </a:rPr>
              <a:t>known and foreseeable risks </a:t>
            </a:r>
            <a:r>
              <a:rPr lang="en-GB" dirty="0"/>
              <a:t>associated with each high-risk AI system;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estimation and evaluation </a:t>
            </a:r>
            <a:r>
              <a:rPr lang="en-GB" dirty="0"/>
              <a:t>of the risks that may emerge when the high-risk AI system is used in accordance with its </a:t>
            </a:r>
            <a:r>
              <a:rPr lang="en-GB" dirty="0">
                <a:solidFill>
                  <a:srgbClr val="FF0000"/>
                </a:solidFill>
              </a:rPr>
              <a:t>intended purpose </a:t>
            </a:r>
            <a:r>
              <a:rPr lang="en-GB" dirty="0"/>
              <a:t>and under conditions of </a:t>
            </a:r>
            <a:r>
              <a:rPr lang="en-GB" dirty="0">
                <a:solidFill>
                  <a:srgbClr val="FF0000"/>
                </a:solidFill>
              </a:rPr>
              <a:t>reasonably foreseeable misuse;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evaluation of other possibly arising risks </a:t>
            </a:r>
            <a:r>
              <a:rPr lang="en-GB" dirty="0"/>
              <a:t>based on the analysis of data gathered from the </a:t>
            </a:r>
            <a:r>
              <a:rPr lang="en-GB" dirty="0">
                <a:solidFill>
                  <a:srgbClr val="FF0000"/>
                </a:solidFill>
              </a:rPr>
              <a:t>post-market monitoring system </a:t>
            </a:r>
            <a:r>
              <a:rPr lang="en-GB" dirty="0"/>
              <a:t>referred to in Article 61;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adoption of suitable risk management measures </a:t>
            </a:r>
            <a:r>
              <a:rPr lang="en-GB" dirty="0"/>
              <a:t>in accordance with the provisions of the following paragraphs.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Audio Recording 13 Jun 2021 at 14:36:44" descr="Audio Recording 13 Jun 2021 at 14:36:44">
            <a:hlinkClick r:id="" action="ppaction://media"/>
            <a:extLst>
              <a:ext uri="{FF2B5EF4-FFF2-40B4-BE49-F238E27FC236}">
                <a16:creationId xmlns:a16="http://schemas.microsoft.com/office/drawing/2014/main" id="{7AF0465E-2D73-4943-9376-798522EA6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3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</a:t>
            </a:r>
            <a:br>
              <a:rPr lang="en-GB" sz="4000" dirty="0"/>
            </a:br>
            <a:r>
              <a:rPr lang="en-GB" b="1" dirty="0"/>
              <a:t>Risk management system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3"/>
            </a:pPr>
            <a:r>
              <a:rPr lang="en-GB" dirty="0"/>
              <a:t>The risk management measures referred to in paragraph 2, point (d) </a:t>
            </a:r>
          </a:p>
          <a:p>
            <a:pPr lvl="1"/>
            <a:r>
              <a:rPr lang="en-GB" dirty="0"/>
              <a:t>shall give due consideration to the </a:t>
            </a:r>
            <a:r>
              <a:rPr lang="en-GB" dirty="0">
                <a:solidFill>
                  <a:srgbClr val="FF0000"/>
                </a:solidFill>
              </a:rPr>
              <a:t>effects and possible interactions </a:t>
            </a:r>
          </a:p>
          <a:p>
            <a:pPr lvl="1"/>
            <a:r>
              <a:rPr lang="en-GB" dirty="0"/>
              <a:t>resulting from the combined application of the requirements set out in this Chapter 2. </a:t>
            </a:r>
          </a:p>
          <a:p>
            <a:pPr lvl="1"/>
            <a:r>
              <a:rPr lang="en-GB" dirty="0"/>
              <a:t>They shall take into account </a:t>
            </a:r>
            <a:r>
              <a:rPr lang="en-GB" dirty="0">
                <a:solidFill>
                  <a:srgbClr val="FF0000"/>
                </a:solidFill>
              </a:rPr>
              <a:t>the generally acknowledged state of the art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including as reflected in relevant harmonised standards or common specifications.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Audio Recording 13 Jun 2021 at 14:39:03" descr="Audio Recording 13 Jun 2021 at 14:39:03">
            <a:hlinkClick r:id="" action="ppaction://media"/>
            <a:extLst>
              <a:ext uri="{FF2B5EF4-FFF2-40B4-BE49-F238E27FC236}">
                <a16:creationId xmlns:a16="http://schemas.microsoft.com/office/drawing/2014/main" id="{3E20EF32-E807-FF43-8CF7-6E105CA27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9</a:t>
            </a:r>
            <a:br>
              <a:rPr lang="en-GB" sz="4000" dirty="0"/>
            </a:br>
            <a:r>
              <a:rPr lang="en-GB" b="1" dirty="0"/>
              <a:t>Risk management system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4"/>
            </a:pPr>
            <a:r>
              <a:rPr lang="en-GB" dirty="0"/>
              <a:t>The risk management measures referred to in paragraph 2, point (d) </a:t>
            </a:r>
          </a:p>
          <a:p>
            <a:pPr lvl="1"/>
            <a:r>
              <a:rPr lang="en-GB" dirty="0"/>
              <a:t>shall be such that </a:t>
            </a:r>
            <a:r>
              <a:rPr lang="en-GB" dirty="0">
                <a:solidFill>
                  <a:srgbClr val="FF0000"/>
                </a:solidFill>
              </a:rPr>
              <a:t>any residual risk associated with each hazard </a:t>
            </a:r>
          </a:p>
          <a:p>
            <a:pPr lvl="1"/>
            <a:r>
              <a:rPr lang="en-GB" dirty="0"/>
              <a:t>as well as the </a:t>
            </a:r>
            <a:r>
              <a:rPr lang="en-GB" dirty="0">
                <a:solidFill>
                  <a:srgbClr val="FF0000"/>
                </a:solidFill>
              </a:rPr>
              <a:t>overall residual risk of the high-risk AI systems </a:t>
            </a:r>
          </a:p>
          <a:p>
            <a:pPr lvl="1"/>
            <a:r>
              <a:rPr lang="en-GB" dirty="0"/>
              <a:t>is judged </a:t>
            </a:r>
            <a:r>
              <a:rPr lang="en-GB" dirty="0">
                <a:solidFill>
                  <a:srgbClr val="FF0000"/>
                </a:solidFill>
              </a:rPr>
              <a:t>acceptable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provided that the high-risk AI system is </a:t>
            </a:r>
            <a:r>
              <a:rPr lang="en-GB" dirty="0">
                <a:solidFill>
                  <a:srgbClr val="FF0000"/>
                </a:solidFill>
              </a:rPr>
              <a:t>used in accordance with its intended purpose </a:t>
            </a:r>
          </a:p>
          <a:p>
            <a:pPr lvl="1"/>
            <a:r>
              <a:rPr lang="en-GB" dirty="0"/>
              <a:t>or under conditions of </a:t>
            </a:r>
            <a:r>
              <a:rPr lang="en-GB" dirty="0">
                <a:solidFill>
                  <a:srgbClr val="FF0000"/>
                </a:solidFill>
              </a:rPr>
              <a:t>reasonably foreseeable misuse</a:t>
            </a:r>
            <a:r>
              <a:rPr lang="en-GB" dirty="0"/>
              <a:t>.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Those residual risks shall be communicated to the user.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Audio Recording 13 Jun 2021 at 14:41:22" descr="Audio Recording 13 Jun 2021 at 14:41:22">
            <a:hlinkClick r:id="" action="ppaction://media"/>
            <a:extLst>
              <a:ext uri="{FF2B5EF4-FFF2-40B4-BE49-F238E27FC236}">
                <a16:creationId xmlns:a16="http://schemas.microsoft.com/office/drawing/2014/main" id="{B9550DDC-F932-E848-A4F9-00D964A8E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3BF942E50F049A9EF0013C56E0E0F" ma:contentTypeVersion="7" ma:contentTypeDescription="Create a new document." ma:contentTypeScope="" ma:versionID="d17cd62f77dc1e5e993a2acec688089d">
  <xsd:schema xmlns:xsd="http://www.w3.org/2001/XMLSchema" xmlns:xs="http://www.w3.org/2001/XMLSchema" xmlns:p="http://schemas.microsoft.com/office/2006/metadata/properties" xmlns:ns2="69d91f16-7083-4465-96b7-cfa596842426" xmlns:ns3="8906126e-c50c-43e7-80be-ce9d2d8cf778" targetNamespace="http://schemas.microsoft.com/office/2006/metadata/properties" ma:root="true" ma:fieldsID="5c9af6f19f9e5831abfb3e18b02a70a1" ns2:_="" ns3:_="">
    <xsd:import namespace="69d91f16-7083-4465-96b7-cfa596842426"/>
    <xsd:import namespace="8906126e-c50c-43e7-80be-ce9d2d8cf7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91f16-7083-4465-96b7-cfa596842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6126e-c50c-43e7-80be-ce9d2d8cf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FE850C-E765-44C4-87BC-50730E385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91f16-7083-4465-96b7-cfa596842426"/>
    <ds:schemaRef ds:uri="8906126e-c50c-43e7-80be-ce9d2d8cf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EB424-8B2D-429B-916E-8CD0F2359EFC}">
  <ds:schemaRefs>
    <ds:schemaRef ds:uri="http://schemas.microsoft.com/office/infopath/2007/PartnerControls"/>
    <ds:schemaRef ds:uri="http://schemas.microsoft.com/office/2006/documentManagement/types"/>
    <ds:schemaRef ds:uri="69d91f16-7083-4465-96b7-cfa596842426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8906126e-c50c-43e7-80be-ce9d2d8cf77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1007</Words>
  <Application>Microsoft Macintosh PowerPoint</Application>
  <PresentationFormat>Widescreen</PresentationFormat>
  <Paragraphs>138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Britannic Bold</vt:lpstr>
      <vt:lpstr>Broadway</vt:lpstr>
      <vt:lpstr>Calibri</vt:lpstr>
      <vt:lpstr>Franklin Gothic Book</vt:lpstr>
      <vt:lpstr>Futura Medium</vt:lpstr>
      <vt:lpstr>Bijsnijden</vt:lpstr>
      <vt:lpstr>Proposed AI Act Risk management system</vt:lpstr>
      <vt:lpstr>AIA</vt:lpstr>
      <vt:lpstr>Chapter 2 Requirements for high risk systems </vt:lpstr>
      <vt:lpstr>Chapter 2 Art. 8 Compliance with the requirements  </vt:lpstr>
      <vt:lpstr>Chapter 2 Art. 9 Risk management system </vt:lpstr>
      <vt:lpstr>Chapter 2 Art. 9 Risk management system  </vt:lpstr>
      <vt:lpstr>Chapter 2 Art. 9 Risk management system </vt:lpstr>
      <vt:lpstr>Chapter 2 Art. 9 Risk management system </vt:lpstr>
      <vt:lpstr>Chapter 2 Art. 9 Risk management system </vt:lpstr>
      <vt:lpstr>Chapter 2 Art. 9 Risk management system </vt:lpstr>
      <vt:lpstr>Chapter 2 Art. 9 Risk management system</vt:lpstr>
      <vt:lpstr>Chapter 2 Art. 9.7 Risk management system</vt:lpstr>
      <vt:lpstr>Chapter 2 Art. 9.8-9 Risk management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7</cp:revision>
  <dcterms:created xsi:type="dcterms:W3CDTF">2020-09-10T14:27:08Z</dcterms:created>
  <dcterms:modified xsi:type="dcterms:W3CDTF">2021-06-13T12:51:40Z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0x0101000893BF942E50F049A9EF0013C56E0E0F</vt:lpwstr>
  </property>
</Properties>
</file>