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465" r:id="rId6"/>
    <p:sldId id="424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3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5CCE3-6EF0-1E4A-82D2-65429CB53872}" v="12" dt="2021-06-13T13:16:57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2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E6A5CCE3-6EF0-1E4A-82D2-65429CB53872}"/>
    <pc:docChg chg="custSel modSld">
      <pc:chgData name="Mireille HILDEBRANDT" userId="32d9daa9-24aa-4935-a54e-226c1148251b" providerId="ADAL" clId="{E6A5CCE3-6EF0-1E4A-82D2-65429CB53872}" dt="2021-06-13T13:16:57.097" v="60"/>
      <pc:docMkLst>
        <pc:docMk/>
      </pc:docMkLst>
      <pc:sldChg chg="addSp modSp mod modAnim">
        <pc:chgData name="Mireille HILDEBRANDT" userId="32d9daa9-24aa-4935-a54e-226c1148251b" providerId="ADAL" clId="{E6A5CCE3-6EF0-1E4A-82D2-65429CB53872}" dt="2021-06-13T12:59:22.947" v="48"/>
        <pc:sldMkLst>
          <pc:docMk/>
          <pc:sldMk cId="1931581279" sldId="256"/>
        </pc:sldMkLst>
        <pc:spChg chg="mod">
          <ac:chgData name="Mireille HILDEBRANDT" userId="32d9daa9-24aa-4935-a54e-226c1148251b" providerId="ADAL" clId="{E6A5CCE3-6EF0-1E4A-82D2-65429CB53872}" dt="2021-06-13T12:58:39.115" v="47" actId="255"/>
          <ac:spMkLst>
            <pc:docMk/>
            <pc:sldMk cId="1931581279" sldId="256"/>
            <ac:spMk id="2" creationId="{00000000-0000-0000-0000-000000000000}"/>
          </ac:spMkLst>
        </pc:spChg>
        <pc:picChg chg="add mod">
          <ac:chgData name="Mireille HILDEBRANDT" userId="32d9daa9-24aa-4935-a54e-226c1148251b" providerId="ADAL" clId="{E6A5CCE3-6EF0-1E4A-82D2-65429CB53872}" dt="2021-06-13T12:59:22.947" v="48"/>
          <ac:picMkLst>
            <pc:docMk/>
            <pc:sldMk cId="1931581279" sldId="256"/>
            <ac:picMk id="3" creationId="{679B4ADF-3457-9840-A0C0-095A08F1B4C1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16:57.097" v="60"/>
        <pc:sldMkLst>
          <pc:docMk/>
          <pc:sldMk cId="1554071170" sldId="393"/>
        </pc:sldMkLst>
        <pc:picChg chg="add mod">
          <ac:chgData name="Mireille HILDEBRANDT" userId="32d9daa9-24aa-4935-a54e-226c1148251b" providerId="ADAL" clId="{E6A5CCE3-6EF0-1E4A-82D2-65429CB53872}" dt="2021-06-13T13:16:57.097" v="60"/>
          <ac:picMkLst>
            <pc:docMk/>
            <pc:sldMk cId="1554071170" sldId="393"/>
            <ac:picMk id="8" creationId="{E4F3F697-9E8D-594E-BEC9-4BD164E7F2AA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00:06.102" v="50"/>
        <pc:sldMkLst>
          <pc:docMk/>
          <pc:sldMk cId="628830959" sldId="424"/>
        </pc:sldMkLst>
        <pc:picChg chg="add mod">
          <ac:chgData name="Mireille HILDEBRANDT" userId="32d9daa9-24aa-4935-a54e-226c1148251b" providerId="ADAL" clId="{E6A5CCE3-6EF0-1E4A-82D2-65429CB53872}" dt="2021-06-13T13:00:06.102" v="50"/>
          <ac:picMkLst>
            <pc:docMk/>
            <pc:sldMk cId="628830959" sldId="424"/>
            <ac:picMk id="7" creationId="{714EC8FE-99CE-1249-8B1D-077D3BF0D925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01:13.445" v="51"/>
        <pc:sldMkLst>
          <pc:docMk/>
          <pc:sldMk cId="1071529450" sldId="454"/>
        </pc:sldMkLst>
        <pc:picChg chg="add mod">
          <ac:chgData name="Mireille HILDEBRANDT" userId="32d9daa9-24aa-4935-a54e-226c1148251b" providerId="ADAL" clId="{E6A5CCE3-6EF0-1E4A-82D2-65429CB53872}" dt="2021-06-13T13:01:13.445" v="51"/>
          <ac:picMkLst>
            <pc:docMk/>
            <pc:sldMk cId="1071529450" sldId="454"/>
            <ac:picMk id="7" creationId="{76660A58-979F-254E-A037-0BFE18EFE020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05:37.757" v="52"/>
        <pc:sldMkLst>
          <pc:docMk/>
          <pc:sldMk cId="1554362934" sldId="455"/>
        </pc:sldMkLst>
        <pc:picChg chg="add mod">
          <ac:chgData name="Mireille HILDEBRANDT" userId="32d9daa9-24aa-4935-a54e-226c1148251b" providerId="ADAL" clId="{E6A5CCE3-6EF0-1E4A-82D2-65429CB53872}" dt="2021-06-13T13:05:37.757" v="52"/>
          <ac:picMkLst>
            <pc:docMk/>
            <pc:sldMk cId="1554362934" sldId="455"/>
            <ac:picMk id="7" creationId="{63D26ABE-5C29-D445-955F-E6FA6D0E8682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07:17.409" v="53"/>
        <pc:sldMkLst>
          <pc:docMk/>
          <pc:sldMk cId="3457792748" sldId="456"/>
        </pc:sldMkLst>
        <pc:picChg chg="add mod">
          <ac:chgData name="Mireille HILDEBRANDT" userId="32d9daa9-24aa-4935-a54e-226c1148251b" providerId="ADAL" clId="{E6A5CCE3-6EF0-1E4A-82D2-65429CB53872}" dt="2021-06-13T13:07:17.409" v="53"/>
          <ac:picMkLst>
            <pc:docMk/>
            <pc:sldMk cId="3457792748" sldId="456"/>
            <ac:picMk id="7" creationId="{B7819E94-289C-7F4D-ABEF-48DAD7DF7C44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08:40.401" v="54"/>
        <pc:sldMkLst>
          <pc:docMk/>
          <pc:sldMk cId="2544458530" sldId="457"/>
        </pc:sldMkLst>
        <pc:picChg chg="add mod">
          <ac:chgData name="Mireille HILDEBRANDT" userId="32d9daa9-24aa-4935-a54e-226c1148251b" providerId="ADAL" clId="{E6A5CCE3-6EF0-1E4A-82D2-65429CB53872}" dt="2021-06-13T13:08:40.401" v="54"/>
          <ac:picMkLst>
            <pc:docMk/>
            <pc:sldMk cId="2544458530" sldId="457"/>
            <ac:picMk id="7" creationId="{CA73C4ED-65ED-3F44-88A4-CA9A234FEF62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11:11.803" v="55"/>
        <pc:sldMkLst>
          <pc:docMk/>
          <pc:sldMk cId="1787436505" sldId="458"/>
        </pc:sldMkLst>
        <pc:picChg chg="add mod">
          <ac:chgData name="Mireille HILDEBRANDT" userId="32d9daa9-24aa-4935-a54e-226c1148251b" providerId="ADAL" clId="{E6A5CCE3-6EF0-1E4A-82D2-65429CB53872}" dt="2021-06-13T13:11:11.803" v="55"/>
          <ac:picMkLst>
            <pc:docMk/>
            <pc:sldMk cId="1787436505" sldId="458"/>
            <ac:picMk id="7" creationId="{47165CC3-2E25-4547-8ECE-8C84204E6219}"/>
          </ac:picMkLst>
        </pc:picChg>
      </pc:sldChg>
      <pc:sldChg chg="addSp delSp modSp mod delAnim modAnim">
        <pc:chgData name="Mireille HILDEBRANDT" userId="32d9daa9-24aa-4935-a54e-226c1148251b" providerId="ADAL" clId="{E6A5CCE3-6EF0-1E4A-82D2-65429CB53872}" dt="2021-06-13T13:14:24.817" v="58"/>
        <pc:sldMkLst>
          <pc:docMk/>
          <pc:sldMk cId="2694767126" sldId="459"/>
        </pc:sldMkLst>
        <pc:picChg chg="add del mod">
          <ac:chgData name="Mireille HILDEBRANDT" userId="32d9daa9-24aa-4935-a54e-226c1148251b" providerId="ADAL" clId="{E6A5CCE3-6EF0-1E4A-82D2-65429CB53872}" dt="2021-06-13T13:13:34.348" v="57" actId="478"/>
          <ac:picMkLst>
            <pc:docMk/>
            <pc:sldMk cId="2694767126" sldId="459"/>
            <ac:picMk id="7" creationId="{EE98B940-625D-D444-A372-082DA7EAC836}"/>
          </ac:picMkLst>
        </pc:picChg>
        <pc:picChg chg="add mod">
          <ac:chgData name="Mireille HILDEBRANDT" userId="32d9daa9-24aa-4935-a54e-226c1148251b" providerId="ADAL" clId="{E6A5CCE3-6EF0-1E4A-82D2-65429CB53872}" dt="2021-06-13T13:14:24.817" v="58"/>
          <ac:picMkLst>
            <pc:docMk/>
            <pc:sldMk cId="2694767126" sldId="459"/>
            <ac:picMk id="8" creationId="{C4C8AA28-9B84-3844-B6C8-3E90EB5A3C7C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3:15:12.675" v="59"/>
        <pc:sldMkLst>
          <pc:docMk/>
          <pc:sldMk cId="3206167287" sldId="460"/>
        </pc:sldMkLst>
        <pc:picChg chg="add mod">
          <ac:chgData name="Mireille HILDEBRANDT" userId="32d9daa9-24aa-4935-a54e-226c1148251b" providerId="ADAL" clId="{E6A5CCE3-6EF0-1E4A-82D2-65429CB53872}" dt="2021-06-13T13:15:12.675" v="59"/>
          <ac:picMkLst>
            <pc:docMk/>
            <pc:sldMk cId="3206167287" sldId="460"/>
            <ac:picMk id="7" creationId="{E72BB13E-37FF-7742-8C33-DBB1F29AA46F}"/>
          </ac:picMkLst>
        </pc:picChg>
      </pc:sldChg>
      <pc:sldChg chg="addSp modSp modAnim">
        <pc:chgData name="Mireille HILDEBRANDT" userId="32d9daa9-24aa-4935-a54e-226c1148251b" providerId="ADAL" clId="{E6A5CCE3-6EF0-1E4A-82D2-65429CB53872}" dt="2021-06-13T12:59:35.187" v="49"/>
        <pc:sldMkLst>
          <pc:docMk/>
          <pc:sldMk cId="1698890709" sldId="465"/>
        </pc:sldMkLst>
        <pc:picChg chg="add mod">
          <ac:chgData name="Mireille HILDEBRANDT" userId="32d9daa9-24aa-4935-a54e-226c1148251b" providerId="ADAL" clId="{E6A5CCE3-6EF0-1E4A-82D2-65429CB53872}" dt="2021-06-13T12:59:35.187" v="49"/>
          <ac:picMkLst>
            <pc:docMk/>
            <pc:sldMk cId="1698890709" sldId="465"/>
            <ac:picMk id="7" creationId="{0CEFFEA3-4190-CD4E-8B35-B1C6BB66A2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8" y="1480930"/>
            <a:ext cx="10731266" cy="3254321"/>
          </a:xfrm>
        </p:spPr>
        <p:txBody>
          <a:bodyPr>
            <a:normAutofit/>
          </a:bodyPr>
          <a:lstStyle/>
          <a:p>
            <a:pPr algn="l"/>
            <a:r>
              <a:rPr lang="nl-NL" sz="34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AI Act</a:t>
            </a:r>
            <a:br>
              <a:rPr lang="nl-NL" sz="34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4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Data </a:t>
            </a:r>
            <a:r>
              <a:rPr lang="nl-NL" sz="34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and</a:t>
            </a:r>
            <a:r>
              <a:rPr lang="nl-NL" sz="34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data </a:t>
            </a:r>
            <a:r>
              <a:rPr lang="nl-NL" sz="34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governance</a:t>
            </a:r>
            <a:r>
              <a:rPr lang="nl-NL" sz="34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of high risk systems</a:t>
            </a:r>
            <a:endParaRPr lang="en-GB" sz="3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E24393-D594-1146-B2EC-585091216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3" name="Audio Recording 13 Jun 2021 at 14:59:22" descr="Audio Recording 13 Jun 2021 at 14:59:22">
            <a:hlinkClick r:id="" action="ppaction://media"/>
            <a:extLst>
              <a:ext uri="{FF2B5EF4-FFF2-40B4-BE49-F238E27FC236}">
                <a16:creationId xmlns:a16="http://schemas.microsoft.com/office/drawing/2014/main" id="{679B4ADF-3457-9840-A0C0-095A08F1B4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280"/>
    </mc:Choice>
    <mc:Fallback xmlns="">
      <p:transition spd="slow" advTm="3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/>
          </a:bodyPr>
          <a:lstStyle/>
          <a:p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Article 11: Technical documentation</a:t>
            </a:r>
          </a:p>
          <a:p>
            <a:r>
              <a:rPr lang="en-GB" dirty="0"/>
              <a:t>Article 12: Record-keeping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Audio Recording 13 Jun 2021 at 15:15:12" descr="Audio Recording 13 Jun 2021 at 15:15:12">
            <a:hlinkClick r:id="" action="ppaction://media"/>
            <a:extLst>
              <a:ext uri="{FF2B5EF4-FFF2-40B4-BE49-F238E27FC236}">
                <a16:creationId xmlns:a16="http://schemas.microsoft.com/office/drawing/2014/main" id="{E72BB13E-37FF-7742-8C33-DBB1F29AA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67D1AC-E2F2-2D42-A07E-C4DCA6227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Audio Recording 13 Jun 2021 at 15:16:57" descr="Audio Recording 13 Jun 2021 at 15:16:57">
            <a:hlinkClick r:id="" action="ppaction://media"/>
            <a:extLst>
              <a:ext uri="{FF2B5EF4-FFF2-40B4-BE49-F238E27FC236}">
                <a16:creationId xmlns:a16="http://schemas.microsoft.com/office/drawing/2014/main" id="{E4F3F697-9E8D-594E-BEC9-4BD164E7F2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"/>
    </mc:Choice>
    <mc:Fallback xmlns="">
      <p:transition spd="slow" advTm="1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 I: 	General Provisions</a:t>
            </a:r>
          </a:p>
          <a:p>
            <a:r>
              <a:rPr lang="en-GB" dirty="0"/>
              <a:t>Title II: 	Prohibited AI Practices</a:t>
            </a:r>
          </a:p>
          <a:p>
            <a:r>
              <a:rPr lang="en-GB" dirty="0"/>
              <a:t>Title III: 	</a:t>
            </a:r>
            <a:r>
              <a:rPr lang="en-GB" dirty="0">
                <a:solidFill>
                  <a:srgbClr val="FF0000"/>
                </a:solidFill>
              </a:rPr>
              <a:t>High-risk systems</a:t>
            </a:r>
          </a:p>
          <a:p>
            <a:r>
              <a:rPr lang="en-GB" dirty="0"/>
              <a:t>Title IV: 	Transparency obligations for certain systems</a:t>
            </a:r>
          </a:p>
          <a:p>
            <a:r>
              <a:rPr lang="en-GB" dirty="0"/>
              <a:t>Title V: 	Measures in support of innovation</a:t>
            </a:r>
          </a:p>
          <a:p>
            <a:r>
              <a:rPr lang="en-GB" dirty="0"/>
              <a:t>Title VI: 	Governance</a:t>
            </a:r>
          </a:p>
          <a:p>
            <a:r>
              <a:rPr lang="en-GB" dirty="0"/>
              <a:t>Title VII: 	EU database for stand-alone high-risk AI systems</a:t>
            </a:r>
          </a:p>
          <a:p>
            <a:r>
              <a:rPr lang="en-GB" dirty="0"/>
              <a:t>Title VIII: 	Post-market monitoring, information sharing, market surveillance</a:t>
            </a:r>
          </a:p>
          <a:p>
            <a:r>
              <a:rPr lang="en-GB" dirty="0"/>
              <a:t>Title IX: 	Codes of Conduct</a:t>
            </a:r>
          </a:p>
          <a:p>
            <a:r>
              <a:rPr lang="en-GB" dirty="0"/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Audio Recording 13 Jun 2021 at 14:59:35" descr="Audio Recording 13 Jun 2021 at 14:59:35">
            <a:hlinkClick r:id="" action="ppaction://media"/>
            <a:extLst>
              <a:ext uri="{FF2B5EF4-FFF2-40B4-BE49-F238E27FC236}">
                <a16:creationId xmlns:a16="http://schemas.microsoft.com/office/drawing/2014/main" id="{0CEFFEA3-4190-CD4E-8B35-B1C6BB66A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Requirements for high risk systems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Recording 13 Jun 2021 at 15:00:06" descr="Audio Recording 13 Jun 2021 at 15:00:06">
            <a:hlinkClick r:id="" action="ppaction://media"/>
            <a:extLst>
              <a:ext uri="{FF2B5EF4-FFF2-40B4-BE49-F238E27FC236}">
                <a16:creationId xmlns:a16="http://schemas.microsoft.com/office/drawing/2014/main" id="{714EC8FE-99CE-1249-8B1D-077D3BF0D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10</a:t>
            </a:r>
            <a:br>
              <a:rPr lang="en-GB" sz="4000" dirty="0"/>
            </a:br>
            <a:r>
              <a:rPr lang="en-GB" sz="4000" dirty="0"/>
              <a:t>Data and data governance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High-risk AI systems </a:t>
            </a:r>
          </a:p>
          <a:p>
            <a:pPr lvl="1"/>
            <a:r>
              <a:rPr lang="en-GB" dirty="0"/>
              <a:t>which make use of techniques involving the </a:t>
            </a:r>
            <a:r>
              <a:rPr lang="en-GB" dirty="0">
                <a:solidFill>
                  <a:srgbClr val="FF0000"/>
                </a:solidFill>
              </a:rPr>
              <a:t>training of models with data </a:t>
            </a:r>
          </a:p>
          <a:p>
            <a:pPr lvl="1"/>
            <a:r>
              <a:rPr lang="en-GB" dirty="0"/>
              <a:t>shall be developed on the basis of </a:t>
            </a:r>
            <a:r>
              <a:rPr lang="en-GB" dirty="0">
                <a:solidFill>
                  <a:srgbClr val="FF0000"/>
                </a:solidFill>
              </a:rPr>
              <a:t>training, validation and testing data sets </a:t>
            </a:r>
          </a:p>
          <a:p>
            <a:pPr lvl="1"/>
            <a:r>
              <a:rPr lang="en-GB" dirty="0"/>
              <a:t>that meet the </a:t>
            </a:r>
            <a:r>
              <a:rPr lang="en-GB" dirty="0">
                <a:solidFill>
                  <a:srgbClr val="FF0000"/>
                </a:solidFill>
              </a:rPr>
              <a:t>quality criteria referred to in paragraphs 2 to 5.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Audio Recording 13 Jun 2021 at 15:01:13" descr="Audio Recording 13 Jun 2021 at 15:01:13">
            <a:hlinkClick r:id="" action="ppaction://media"/>
            <a:extLst>
              <a:ext uri="{FF2B5EF4-FFF2-40B4-BE49-F238E27FC236}">
                <a16:creationId xmlns:a16="http://schemas.microsoft.com/office/drawing/2014/main" id="{76660A58-979F-254E-A037-0BFE18EFE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2371"/>
            <a:ext cx="10063908" cy="192932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10</a:t>
            </a:r>
            <a:br>
              <a:rPr lang="en-GB" sz="4000" dirty="0"/>
            </a:br>
            <a:r>
              <a:rPr lang="en-GB" dirty="0"/>
              <a:t>Data and data governance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dirty="0"/>
              <a:t>Training, validation and testing data sets shall be subject to appropriate data governance and management practices. Those practices shall concern in particular,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the relevant </a:t>
            </a:r>
            <a:r>
              <a:rPr lang="en-GB" dirty="0">
                <a:solidFill>
                  <a:srgbClr val="FF0000"/>
                </a:solidFill>
              </a:rPr>
              <a:t>design choices</a:t>
            </a:r>
            <a:r>
              <a:rPr lang="en-GB" dirty="0"/>
              <a:t>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data </a:t>
            </a:r>
            <a:r>
              <a:rPr lang="en-GB" dirty="0">
                <a:solidFill>
                  <a:srgbClr val="FF0000"/>
                </a:solidFill>
              </a:rPr>
              <a:t>collection</a:t>
            </a:r>
            <a:r>
              <a:rPr lang="en-GB" dirty="0"/>
              <a:t>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relevant data </a:t>
            </a:r>
            <a:r>
              <a:rPr lang="en-GB" dirty="0">
                <a:solidFill>
                  <a:srgbClr val="FF0000"/>
                </a:solidFill>
              </a:rPr>
              <a:t>preparation processing operations</a:t>
            </a:r>
            <a:r>
              <a:rPr lang="en-GB" dirty="0"/>
              <a:t>, such as annotation, labelling, cleaning, enrichment and aggregation;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formulation of relevant assumptions</a:t>
            </a:r>
            <a:r>
              <a:rPr lang="en-GB" dirty="0"/>
              <a:t>, notably with respect to the information that the data are supposed to measure and represent;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prior assessment of the availability, quantity and suitability </a:t>
            </a:r>
            <a:r>
              <a:rPr lang="en-GB" dirty="0"/>
              <a:t>of the data sets that are needed;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examination in view of </a:t>
            </a:r>
            <a:r>
              <a:rPr lang="en-GB" dirty="0">
                <a:solidFill>
                  <a:srgbClr val="FF0000"/>
                </a:solidFill>
              </a:rPr>
              <a:t>possible biases</a:t>
            </a:r>
            <a:r>
              <a:rPr lang="en-GB" dirty="0"/>
              <a:t>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identification of any possible data gaps or shortcomings</a:t>
            </a:r>
            <a:r>
              <a:rPr lang="en-GB" dirty="0"/>
              <a:t>, and how those gaps and shortcomings can be addressed.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Audio Recording 13 Jun 2021 at 15:05:37" descr="Audio Recording 13 Jun 2021 at 15:05:37">
            <a:hlinkClick r:id="" action="ppaction://media"/>
            <a:extLst>
              <a:ext uri="{FF2B5EF4-FFF2-40B4-BE49-F238E27FC236}">
                <a16:creationId xmlns:a16="http://schemas.microsoft.com/office/drawing/2014/main" id="{63D26ABE-5C29-D445-955F-E6FA6D0E8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10</a:t>
            </a:r>
            <a:br>
              <a:rPr lang="en-GB" sz="4000" dirty="0"/>
            </a:br>
            <a:r>
              <a:rPr lang="en-GB" dirty="0"/>
              <a:t>Data and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indent="-457200">
              <a:buFont typeface="+mj-lt"/>
              <a:buAutoNum type="arabicPeriod" startAt="3"/>
            </a:pPr>
            <a:r>
              <a:rPr lang="en-GB" dirty="0"/>
              <a:t>Training, validation and testing data sets shall be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relevant, representative, free of errors and complete</a:t>
            </a:r>
            <a:r>
              <a:rPr lang="en-GB" dirty="0"/>
              <a:t>. </a:t>
            </a:r>
          </a:p>
          <a:p>
            <a:r>
              <a:rPr lang="en-GB" dirty="0"/>
              <a:t>They shall have the </a:t>
            </a:r>
            <a:r>
              <a:rPr lang="en-GB" dirty="0">
                <a:solidFill>
                  <a:srgbClr val="FF0000"/>
                </a:solidFill>
              </a:rPr>
              <a:t>appropriate statistical properties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including, where applicable, </a:t>
            </a:r>
          </a:p>
          <a:p>
            <a:pPr lvl="1"/>
            <a:r>
              <a:rPr lang="en-GB" dirty="0"/>
              <a:t>as regards the </a:t>
            </a:r>
            <a:r>
              <a:rPr lang="en-GB" dirty="0">
                <a:solidFill>
                  <a:srgbClr val="FF0000"/>
                </a:solidFill>
              </a:rPr>
              <a:t>persons or groups of persons on which the high-risk AI system is intended to be used</a:t>
            </a:r>
            <a:r>
              <a:rPr lang="en-GB" dirty="0"/>
              <a:t>. </a:t>
            </a:r>
          </a:p>
          <a:p>
            <a:r>
              <a:rPr lang="en-GB" dirty="0"/>
              <a:t>These characteristics of the data sets may be met </a:t>
            </a:r>
          </a:p>
          <a:p>
            <a:pPr lvl="1"/>
            <a:r>
              <a:rPr lang="en-GB" dirty="0"/>
              <a:t>at the level of </a:t>
            </a:r>
            <a:r>
              <a:rPr lang="en-GB" dirty="0">
                <a:solidFill>
                  <a:srgbClr val="FF0000"/>
                </a:solidFill>
              </a:rPr>
              <a:t>individual data sets </a:t>
            </a:r>
          </a:p>
          <a:p>
            <a:pPr lvl="1"/>
            <a:r>
              <a:rPr lang="en-GB" dirty="0"/>
              <a:t>or a </a:t>
            </a:r>
            <a:r>
              <a:rPr lang="en-GB" dirty="0">
                <a:solidFill>
                  <a:srgbClr val="FF0000"/>
                </a:solidFill>
              </a:rPr>
              <a:t>combination thereof.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Audio Recording 13 Jun 2021 at 15:07:17" descr="Audio Recording 13 Jun 2021 at 15:07:17">
            <a:hlinkClick r:id="" action="ppaction://media"/>
            <a:extLst>
              <a:ext uri="{FF2B5EF4-FFF2-40B4-BE49-F238E27FC236}">
                <a16:creationId xmlns:a16="http://schemas.microsoft.com/office/drawing/2014/main" id="{B7819E94-289C-7F4D-ABEF-48DAD7DF7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10</a:t>
            </a:r>
            <a:br>
              <a:rPr lang="en-GB" sz="4000" dirty="0"/>
            </a:br>
            <a:r>
              <a:rPr lang="en-GB" dirty="0"/>
              <a:t>Data and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Training, validation and testing data sets shall take into account, </a:t>
            </a:r>
          </a:p>
          <a:p>
            <a:pPr lvl="1"/>
            <a:r>
              <a:rPr lang="en-GB" dirty="0"/>
              <a:t>to the extent required by the intended purpose, </a:t>
            </a:r>
          </a:p>
          <a:p>
            <a:pPr lvl="1"/>
            <a:r>
              <a:rPr lang="en-GB" dirty="0"/>
              <a:t>the characteristics or elements that are particular to 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specific geographical, behavioural or functional setting</a:t>
            </a:r>
          </a:p>
          <a:p>
            <a:pPr lvl="1"/>
            <a:r>
              <a:rPr lang="en-GB" dirty="0"/>
              <a:t>within which the high-risk AI system is </a:t>
            </a:r>
            <a:r>
              <a:rPr lang="en-GB" dirty="0">
                <a:solidFill>
                  <a:srgbClr val="FF0000"/>
                </a:solidFill>
              </a:rPr>
              <a:t>intended to be used</a:t>
            </a:r>
            <a:r>
              <a:rPr lang="en-GB" dirty="0"/>
              <a:t>. </a:t>
            </a:r>
          </a:p>
          <a:p>
            <a:pPr marL="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Audio Recording 13 Jun 2021 at 15:08:40" descr="Audio Recording 13 Jun 2021 at 15:08:40">
            <a:hlinkClick r:id="" action="ppaction://media"/>
            <a:extLst>
              <a:ext uri="{FF2B5EF4-FFF2-40B4-BE49-F238E27FC236}">
                <a16:creationId xmlns:a16="http://schemas.microsoft.com/office/drawing/2014/main" id="{CA73C4ED-65ED-3F44-88A4-CA9A234FE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10</a:t>
            </a:r>
            <a:br>
              <a:rPr lang="en-GB" sz="4000" dirty="0"/>
            </a:br>
            <a:r>
              <a:rPr lang="en-GB" dirty="0"/>
              <a:t>Data and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To the extent that it is strictly necessary </a:t>
            </a:r>
          </a:p>
          <a:p>
            <a:pPr lvl="1"/>
            <a:r>
              <a:rPr lang="en-GB" dirty="0"/>
              <a:t>for the purposes of </a:t>
            </a:r>
            <a:r>
              <a:rPr lang="en-GB" dirty="0">
                <a:solidFill>
                  <a:srgbClr val="FF0000"/>
                </a:solidFill>
              </a:rPr>
              <a:t>ensuring bias monitoring, detection and correction </a:t>
            </a:r>
          </a:p>
          <a:p>
            <a:pPr lvl="1"/>
            <a:r>
              <a:rPr lang="en-GB" dirty="0"/>
              <a:t>in relation to the high-risk AI systems, </a:t>
            </a:r>
          </a:p>
          <a:p>
            <a:pPr lvl="1"/>
            <a:r>
              <a:rPr lang="en-GB" dirty="0"/>
              <a:t>the providers of such systems </a:t>
            </a:r>
            <a:r>
              <a:rPr lang="en-GB" dirty="0">
                <a:solidFill>
                  <a:srgbClr val="FF0000"/>
                </a:solidFill>
              </a:rPr>
              <a:t>may process special categories of personal data </a:t>
            </a:r>
            <a:r>
              <a:rPr lang="en-GB" dirty="0"/>
              <a:t>referred to in Article 9(1) of Regulation (EU) 2016/679, Article 10 of Directive (EU) 2016/680 and Article 10(1) of Regulation (EU) 2018/1725, </a:t>
            </a:r>
          </a:p>
          <a:p>
            <a:pPr lvl="1"/>
            <a:r>
              <a:rPr lang="en-GB" dirty="0"/>
              <a:t>subject to appropriate safeguards for the fundamental rights and freedoms of natural persons, </a:t>
            </a:r>
          </a:p>
          <a:p>
            <a:pPr lvl="1"/>
            <a:r>
              <a:rPr lang="en-GB" dirty="0"/>
              <a:t>including technical limitations on the re-use and use of state-of-the-art security and privacy-preserving measures, </a:t>
            </a:r>
          </a:p>
          <a:p>
            <a:pPr lvl="1"/>
            <a:r>
              <a:rPr lang="en-GB" dirty="0"/>
              <a:t>such as pseudonymisation, or encryption where anonymisation may significantly affect the purpose pursued.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Audio Recording 13 Jun 2021 at 15:11:11" descr="Audio Recording 13 Jun 2021 at 15:11:11">
            <a:hlinkClick r:id="" action="ppaction://media"/>
            <a:extLst>
              <a:ext uri="{FF2B5EF4-FFF2-40B4-BE49-F238E27FC236}">
                <a16:creationId xmlns:a16="http://schemas.microsoft.com/office/drawing/2014/main" id="{47165CC3-2E25-4547-8ECE-8C84204E6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10</a:t>
            </a:r>
            <a:br>
              <a:rPr lang="en-GB" sz="4000" dirty="0"/>
            </a:br>
            <a:r>
              <a:rPr lang="en-GB" dirty="0"/>
              <a:t>Data and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indent="-457200">
              <a:buFont typeface="+mj-lt"/>
              <a:buAutoNum type="arabicPeriod" startAt="6"/>
            </a:pPr>
            <a:r>
              <a:rPr lang="en-GB" dirty="0"/>
              <a:t>Appropriate data governance and management practices shall apply </a:t>
            </a:r>
          </a:p>
          <a:p>
            <a:pPr lvl="1"/>
            <a:r>
              <a:rPr lang="en-GB" dirty="0"/>
              <a:t>for the development of high-risk AI systems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other than those which make use of techniques involving the training of models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 order to ensure that those high-risk AI systems comply with paragraph 2.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Audio Recording 13 Jun 2021 at 15:14:24" descr="Audio Recording 13 Jun 2021 at 15:14:24">
            <a:hlinkClick r:id="" action="ppaction://media"/>
            <a:extLst>
              <a:ext uri="{FF2B5EF4-FFF2-40B4-BE49-F238E27FC236}">
                <a16:creationId xmlns:a16="http://schemas.microsoft.com/office/drawing/2014/main" id="{C4C8AA28-9B84-3844-B6C8-3E90EB5A3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EB424-8B2D-429B-916E-8CD0F2359EFC}">
  <ds:schemaRefs>
    <ds:schemaRef ds:uri="http://purl.org/dc/dcmitype/"/>
    <ds:schemaRef ds:uri="8906126e-c50c-43e7-80be-ce9d2d8cf778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9d91f16-7083-4465-96b7-cfa596842426"/>
  </ds:schemaRefs>
</ds:datastoreItem>
</file>

<file path=customXml/itemProps2.xml><?xml version="1.0" encoding="utf-8"?>
<ds:datastoreItem xmlns:ds="http://schemas.openxmlformats.org/officeDocument/2006/customXml" ds:itemID="{CAFE850C-E765-44C4-87BC-50730E385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718</Words>
  <Application>Microsoft Macintosh PowerPoint</Application>
  <PresentationFormat>Widescreen</PresentationFormat>
  <Paragraphs>108</Paragraphs>
  <Slides>11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Britannic Bold</vt:lpstr>
      <vt:lpstr>Broadway</vt:lpstr>
      <vt:lpstr>Calibri</vt:lpstr>
      <vt:lpstr>Franklin Gothic Book</vt:lpstr>
      <vt:lpstr>Futura Medium</vt:lpstr>
      <vt:lpstr>Bijsnijden</vt:lpstr>
      <vt:lpstr>AI Act Data and data governance of high risk systems</vt:lpstr>
      <vt:lpstr>AIA</vt:lpstr>
      <vt:lpstr>Chapter 2 Requirements for high risk systems </vt:lpstr>
      <vt:lpstr>Chapter 2 Art. 10 Data and data governance </vt:lpstr>
      <vt:lpstr>Chapter 2 Art. 10 Data and data governance </vt:lpstr>
      <vt:lpstr>Chapter 2 Art. 10 Data and data governance</vt:lpstr>
      <vt:lpstr>Chapter 2 Art. 10 Data and data governance</vt:lpstr>
      <vt:lpstr>Chapter 2 Art. 10 Data and data governance</vt:lpstr>
      <vt:lpstr>Chapter 2 Art. 10 Data and data governance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7</cp:revision>
  <dcterms:created xsi:type="dcterms:W3CDTF">2020-09-10T14:27:08Z</dcterms:created>
  <dcterms:modified xsi:type="dcterms:W3CDTF">2021-06-13T13:17:05Z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