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465" r:id="rId6"/>
    <p:sldId id="424" r:id="rId7"/>
    <p:sldId id="461" r:id="rId8"/>
    <p:sldId id="462" r:id="rId9"/>
    <p:sldId id="463" r:id="rId10"/>
    <p:sldId id="39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DCF90A-641F-164D-8262-42F2926F4473}" v="7" dt="2021-06-13T13:25:02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2"/>
    <p:restoredTop sz="94626"/>
  </p:normalViewPr>
  <p:slideViewPr>
    <p:cSldViewPr snapToGrid="0" snapToObjects="1">
      <p:cViewPr varScale="1">
        <p:scale>
          <a:sx n="91" d="100"/>
          <a:sy n="91" d="100"/>
        </p:scale>
        <p:origin x="19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ille HILDEBRANDT" userId="32d9daa9-24aa-4935-a54e-226c1148251b" providerId="ADAL" clId="{66DCF90A-641F-164D-8262-42F2926F4473}"/>
    <pc:docChg chg="modSld">
      <pc:chgData name="Mireille HILDEBRANDT" userId="32d9daa9-24aa-4935-a54e-226c1148251b" providerId="ADAL" clId="{66DCF90A-641F-164D-8262-42F2926F4473}" dt="2021-06-13T13:25:02.092" v="6"/>
      <pc:docMkLst>
        <pc:docMk/>
      </pc:docMkLst>
      <pc:sldChg chg="addSp modSp modAnim">
        <pc:chgData name="Mireille HILDEBRANDT" userId="32d9daa9-24aa-4935-a54e-226c1148251b" providerId="ADAL" clId="{66DCF90A-641F-164D-8262-42F2926F4473}" dt="2021-06-13T13:17:51.208" v="0"/>
        <pc:sldMkLst>
          <pc:docMk/>
          <pc:sldMk cId="1931581279" sldId="256"/>
        </pc:sldMkLst>
        <pc:picChg chg="add mod">
          <ac:chgData name="Mireille HILDEBRANDT" userId="32d9daa9-24aa-4935-a54e-226c1148251b" providerId="ADAL" clId="{66DCF90A-641F-164D-8262-42F2926F4473}" dt="2021-06-13T13:17:51.208" v="0"/>
          <ac:picMkLst>
            <pc:docMk/>
            <pc:sldMk cId="1931581279" sldId="256"/>
            <ac:picMk id="3" creationId="{1F4FC444-9A4F-B145-BC32-503C539D5183}"/>
          </ac:picMkLst>
        </pc:picChg>
      </pc:sldChg>
      <pc:sldChg chg="addSp modSp modAnim">
        <pc:chgData name="Mireille HILDEBRANDT" userId="32d9daa9-24aa-4935-a54e-226c1148251b" providerId="ADAL" clId="{66DCF90A-641F-164D-8262-42F2926F4473}" dt="2021-06-13T13:25:02.092" v="6"/>
        <pc:sldMkLst>
          <pc:docMk/>
          <pc:sldMk cId="1554071170" sldId="393"/>
        </pc:sldMkLst>
        <pc:picChg chg="add mod">
          <ac:chgData name="Mireille HILDEBRANDT" userId="32d9daa9-24aa-4935-a54e-226c1148251b" providerId="ADAL" clId="{66DCF90A-641F-164D-8262-42F2926F4473}" dt="2021-06-13T13:25:02.092" v="6"/>
          <ac:picMkLst>
            <pc:docMk/>
            <pc:sldMk cId="1554071170" sldId="393"/>
            <ac:picMk id="8" creationId="{C773C4FC-EEF3-BF42-BEDB-ACB4F918A51C}"/>
          </ac:picMkLst>
        </pc:picChg>
      </pc:sldChg>
      <pc:sldChg chg="addSp modSp modAnim">
        <pc:chgData name="Mireille HILDEBRANDT" userId="32d9daa9-24aa-4935-a54e-226c1148251b" providerId="ADAL" clId="{66DCF90A-641F-164D-8262-42F2926F4473}" dt="2021-06-13T13:18:48.618" v="2"/>
        <pc:sldMkLst>
          <pc:docMk/>
          <pc:sldMk cId="628830959" sldId="424"/>
        </pc:sldMkLst>
        <pc:picChg chg="add mod">
          <ac:chgData name="Mireille HILDEBRANDT" userId="32d9daa9-24aa-4935-a54e-226c1148251b" providerId="ADAL" clId="{66DCF90A-641F-164D-8262-42F2926F4473}" dt="2021-06-13T13:18:48.618" v="2"/>
          <ac:picMkLst>
            <pc:docMk/>
            <pc:sldMk cId="628830959" sldId="424"/>
            <ac:picMk id="7" creationId="{50AD386F-C2CF-B940-8655-D8C0E0E42866}"/>
          </ac:picMkLst>
        </pc:picChg>
      </pc:sldChg>
      <pc:sldChg chg="addSp modSp modAnim">
        <pc:chgData name="Mireille HILDEBRANDT" userId="32d9daa9-24aa-4935-a54e-226c1148251b" providerId="ADAL" clId="{66DCF90A-641F-164D-8262-42F2926F4473}" dt="2021-06-13T13:20:23.185" v="3"/>
        <pc:sldMkLst>
          <pc:docMk/>
          <pc:sldMk cId="2929754908" sldId="461"/>
        </pc:sldMkLst>
        <pc:picChg chg="add mod">
          <ac:chgData name="Mireille HILDEBRANDT" userId="32d9daa9-24aa-4935-a54e-226c1148251b" providerId="ADAL" clId="{66DCF90A-641F-164D-8262-42F2926F4473}" dt="2021-06-13T13:20:23.185" v="3"/>
          <ac:picMkLst>
            <pc:docMk/>
            <pc:sldMk cId="2929754908" sldId="461"/>
            <ac:picMk id="7" creationId="{DF6FFF27-16B4-6740-851D-A53B6E37C4FB}"/>
          </ac:picMkLst>
        </pc:picChg>
      </pc:sldChg>
      <pc:sldChg chg="addSp modSp modAnim">
        <pc:chgData name="Mireille HILDEBRANDT" userId="32d9daa9-24aa-4935-a54e-226c1148251b" providerId="ADAL" clId="{66DCF90A-641F-164D-8262-42F2926F4473}" dt="2021-06-13T13:21:49.583" v="4"/>
        <pc:sldMkLst>
          <pc:docMk/>
          <pc:sldMk cId="3829028161" sldId="462"/>
        </pc:sldMkLst>
        <pc:picChg chg="add mod">
          <ac:chgData name="Mireille HILDEBRANDT" userId="32d9daa9-24aa-4935-a54e-226c1148251b" providerId="ADAL" clId="{66DCF90A-641F-164D-8262-42F2926F4473}" dt="2021-06-13T13:21:49.583" v="4"/>
          <ac:picMkLst>
            <pc:docMk/>
            <pc:sldMk cId="3829028161" sldId="462"/>
            <ac:picMk id="7" creationId="{736BBDE8-16AF-5A4E-A160-E85D97A73EA0}"/>
          </ac:picMkLst>
        </pc:picChg>
      </pc:sldChg>
      <pc:sldChg chg="addSp modSp modAnim">
        <pc:chgData name="Mireille HILDEBRANDT" userId="32d9daa9-24aa-4935-a54e-226c1148251b" providerId="ADAL" clId="{66DCF90A-641F-164D-8262-42F2926F4473}" dt="2021-06-13T13:24:04.403" v="5"/>
        <pc:sldMkLst>
          <pc:docMk/>
          <pc:sldMk cId="1288706487" sldId="463"/>
        </pc:sldMkLst>
        <pc:picChg chg="add mod">
          <ac:chgData name="Mireille HILDEBRANDT" userId="32d9daa9-24aa-4935-a54e-226c1148251b" providerId="ADAL" clId="{66DCF90A-641F-164D-8262-42F2926F4473}" dt="2021-06-13T13:24:04.403" v="5"/>
          <ac:picMkLst>
            <pc:docMk/>
            <pc:sldMk cId="1288706487" sldId="463"/>
            <ac:picMk id="7" creationId="{DB83E6B3-C6E5-D849-ADA0-348553745361}"/>
          </ac:picMkLst>
        </pc:picChg>
      </pc:sldChg>
      <pc:sldChg chg="addSp modSp modAnim">
        <pc:chgData name="Mireille HILDEBRANDT" userId="32d9daa9-24aa-4935-a54e-226c1148251b" providerId="ADAL" clId="{66DCF90A-641F-164D-8262-42F2926F4473}" dt="2021-06-13T13:18:12.617" v="1"/>
        <pc:sldMkLst>
          <pc:docMk/>
          <pc:sldMk cId="1698890709" sldId="465"/>
        </pc:sldMkLst>
        <pc:picChg chg="add mod">
          <ac:chgData name="Mireille HILDEBRANDT" userId="32d9daa9-24aa-4935-a54e-226c1148251b" providerId="ADAL" clId="{66DCF90A-641F-164D-8262-42F2926F4473}" dt="2021-06-13T13:18:12.617" v="1"/>
          <ac:picMkLst>
            <pc:docMk/>
            <pc:sldMk cId="1698890709" sldId="465"/>
            <ac:picMk id="7" creationId="{9EA8DB7E-37BC-0B44-96A4-EF07E8A7C4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8E48-E65E-8F48-A590-EE82FDF6AEB4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D7523-5E5A-F54F-975E-DF0501C22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3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Broadway" pitchFamily="82" charset="77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A77A6167-FCC5-49E8-B280-CECAF151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84046EA-4273-437E-9DE5-5AEE713C3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4238" y="1480930"/>
            <a:ext cx="8935516" cy="3254321"/>
          </a:xfrm>
        </p:spPr>
        <p:txBody>
          <a:bodyPr>
            <a:normAutofit/>
          </a:bodyPr>
          <a:lstStyle/>
          <a:p>
            <a:pPr algn="l"/>
            <a: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AI Act</a:t>
            </a:r>
            <a:b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</a:br>
            <a:r>
              <a:rPr lang="nl-NL" sz="36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Transparency</a:t>
            </a:r>
            <a: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of high risk systems</a:t>
            </a:r>
            <a:endParaRPr lang="en-GB" sz="4400" dirty="0">
              <a:latin typeface="Britannic Bold" panose="020B0903060703020204" pitchFamily="34" charset="77"/>
              <a:ea typeface="Bauhaus 93" charset="0"/>
              <a:cs typeface="Bauhaus 93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78522" y="6352906"/>
            <a:ext cx="3247106" cy="40461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HAI-NET Tutorial AI ACT Proposal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171716" y="6352906"/>
            <a:ext cx="1607944" cy="404614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June 2021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0E24393-D594-1146-B2EC-585091216B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3" name="Audio Recording 13 Jun 2021 at 15:17:51" descr="Audio Recording 13 Jun 2021 at 15:17:51">
            <a:hlinkClick r:id="" action="ppaction://media"/>
            <a:extLst>
              <a:ext uri="{FF2B5EF4-FFF2-40B4-BE49-F238E27FC236}">
                <a16:creationId xmlns:a16="http://schemas.microsoft.com/office/drawing/2014/main" id="{1F4FC444-9A4F-B145-BC32-503C539D51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6280"/>
    </mc:Choice>
    <mc:Fallback xmlns="">
      <p:transition spd="slow" advTm="36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D32B-DD31-6D4F-AECB-AE565AEF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BE1AA-137C-2F49-8DAB-385770EF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9480"/>
            <a:ext cx="9601200" cy="42479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Title I: 	General Provisions</a:t>
            </a:r>
          </a:p>
          <a:p>
            <a:r>
              <a:rPr lang="en-GB" dirty="0"/>
              <a:t>Title II: 	Prohibited AI Practices</a:t>
            </a:r>
          </a:p>
          <a:p>
            <a:r>
              <a:rPr lang="en-GB" dirty="0"/>
              <a:t>Title III: 	</a:t>
            </a:r>
            <a:r>
              <a:rPr lang="en-GB" dirty="0">
                <a:solidFill>
                  <a:srgbClr val="FF0000"/>
                </a:solidFill>
              </a:rPr>
              <a:t>High-risk systems</a:t>
            </a:r>
          </a:p>
          <a:p>
            <a:r>
              <a:rPr lang="en-GB" dirty="0"/>
              <a:t>Title IV: 	Transparency obligations for certain systems</a:t>
            </a:r>
          </a:p>
          <a:p>
            <a:r>
              <a:rPr lang="en-GB" dirty="0"/>
              <a:t>Title V: 	Measures in support of innovation</a:t>
            </a:r>
          </a:p>
          <a:p>
            <a:r>
              <a:rPr lang="en-GB" dirty="0"/>
              <a:t>Title VI: 	Governance</a:t>
            </a:r>
          </a:p>
          <a:p>
            <a:r>
              <a:rPr lang="en-GB" dirty="0"/>
              <a:t>Title VII: 	EU database for stand-alone high-risk AI systems</a:t>
            </a:r>
          </a:p>
          <a:p>
            <a:r>
              <a:rPr lang="en-GB" dirty="0"/>
              <a:t>Title VIII: 	Post-market monitoring, information sharing, market surveillance</a:t>
            </a:r>
          </a:p>
          <a:p>
            <a:r>
              <a:rPr lang="en-GB" dirty="0"/>
              <a:t>Title IX: 	Codes of Conduct</a:t>
            </a:r>
          </a:p>
          <a:p>
            <a:r>
              <a:rPr lang="en-GB" dirty="0"/>
              <a:t>Title X: 	Confidentiality and penalties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10597-E25C-C443-93DB-1A224D62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05394-C7E3-1743-A011-AD604BFA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A6343-7FA9-564F-92BD-B440AC51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Audio Recording 13 Jun 2021 at 15:18:12" descr="Audio Recording 13 Jun 2021 at 15:18:12">
            <a:hlinkClick r:id="" action="ppaction://media"/>
            <a:extLst>
              <a:ext uri="{FF2B5EF4-FFF2-40B4-BE49-F238E27FC236}">
                <a16:creationId xmlns:a16="http://schemas.microsoft.com/office/drawing/2014/main" id="{9EA8DB7E-37BC-0B44-96A4-EF07E8A7C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Requirements for high risk systems</a:t>
            </a:r>
            <a:br>
              <a:rPr lang="en-GB" sz="4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286000"/>
            <a:ext cx="10466024" cy="35814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Audio Recording 13 Jun 2021 at 15:18:48" descr="Audio Recording 13 Jun 2021 at 15:18:48">
            <a:hlinkClick r:id="" action="ppaction://media"/>
            <a:extLst>
              <a:ext uri="{FF2B5EF4-FFF2-40B4-BE49-F238E27FC236}">
                <a16:creationId xmlns:a16="http://schemas.microsoft.com/office/drawing/2014/main" id="{50AD386F-C2CF-B940-8655-D8C0E0E428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4614"/>
            <a:ext cx="10063908" cy="1767086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13</a:t>
            </a:r>
            <a:br>
              <a:rPr lang="en-GB" sz="4000" dirty="0"/>
            </a:br>
            <a:r>
              <a:rPr lang="en-GB" sz="4000" b="1" dirty="0"/>
              <a:t>Transparency and provision of information to users</a:t>
            </a:r>
            <a:br>
              <a:rPr lang="en-GB" sz="4000" b="1" dirty="0"/>
            </a:br>
            <a:br>
              <a:rPr lang="en-GB" sz="4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171700"/>
            <a:ext cx="10466024" cy="4281686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High-risk AI systems shall be </a:t>
            </a:r>
            <a:r>
              <a:rPr lang="en-GB" dirty="0">
                <a:solidFill>
                  <a:srgbClr val="FF0000"/>
                </a:solidFill>
              </a:rPr>
              <a:t>designed and developed in such a way </a:t>
            </a:r>
          </a:p>
          <a:p>
            <a:pPr lvl="1"/>
            <a:r>
              <a:rPr lang="en-GB" dirty="0"/>
              <a:t>to ensure that their operation is sufficiently transparent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to enable users to interpret the system’s output </a:t>
            </a:r>
          </a:p>
          <a:p>
            <a:pPr lvl="1"/>
            <a:r>
              <a:rPr lang="en-GB" dirty="0"/>
              <a:t>and use it appropriately. </a:t>
            </a:r>
          </a:p>
          <a:p>
            <a:pPr marL="0" lvl="1" indent="0">
              <a:buNone/>
            </a:pPr>
            <a:r>
              <a:rPr lang="en-GB" dirty="0"/>
              <a:t>An appropriate type and degree of transparency shall be ensured, </a:t>
            </a:r>
          </a:p>
          <a:p>
            <a:pPr lvl="1"/>
            <a:r>
              <a:rPr lang="en-GB" dirty="0"/>
              <a:t>with a view to achieving compliance with </a:t>
            </a:r>
          </a:p>
          <a:p>
            <a:pPr lvl="1"/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relevant obligations of the user and of the provider </a:t>
            </a:r>
          </a:p>
          <a:p>
            <a:pPr lvl="1"/>
            <a:r>
              <a:rPr lang="en-GB" dirty="0"/>
              <a:t>set out in Chapter 3 of this Title. 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Audio Recording 13 Jun 2021 at 15:20:23" descr="Audio Recording 13 Jun 2021 at 15:20:23">
            <a:hlinkClick r:id="" action="ppaction://media"/>
            <a:extLst>
              <a:ext uri="{FF2B5EF4-FFF2-40B4-BE49-F238E27FC236}">
                <a16:creationId xmlns:a16="http://schemas.microsoft.com/office/drawing/2014/main" id="{DF6FFF27-16B4-6740-851D-A53B6E37C4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5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4614"/>
            <a:ext cx="10063908" cy="1767086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 </a:t>
            </a:r>
            <a:br>
              <a:rPr lang="en-GB" sz="4000" dirty="0"/>
            </a:br>
            <a:r>
              <a:rPr lang="en-GB" sz="4000" dirty="0"/>
              <a:t>Art. 13</a:t>
            </a:r>
            <a:br>
              <a:rPr lang="en-GB" sz="4000" dirty="0"/>
            </a:br>
            <a:r>
              <a:rPr lang="en-GB" sz="4000" b="1" dirty="0"/>
              <a:t>Transparency and provision of information to users</a:t>
            </a:r>
            <a:br>
              <a:rPr lang="en-GB" sz="4000" b="1" dirty="0"/>
            </a:br>
            <a:br>
              <a:rPr lang="en-GB" sz="4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171700"/>
            <a:ext cx="10466024" cy="4281686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 startAt="2"/>
            </a:pPr>
            <a:r>
              <a:rPr lang="en-GB" dirty="0"/>
              <a:t>High-risk AI systems shall be accompanied by </a:t>
            </a:r>
          </a:p>
          <a:p>
            <a:pPr lvl="1"/>
            <a:r>
              <a:rPr lang="en-GB" dirty="0"/>
              <a:t>instructions for use </a:t>
            </a:r>
          </a:p>
          <a:p>
            <a:pPr lvl="1"/>
            <a:r>
              <a:rPr lang="en-GB" dirty="0"/>
              <a:t>in an </a:t>
            </a:r>
            <a:r>
              <a:rPr lang="en-GB" dirty="0">
                <a:solidFill>
                  <a:srgbClr val="FF0000"/>
                </a:solidFill>
              </a:rPr>
              <a:t>appropriate digital format or otherwise </a:t>
            </a:r>
          </a:p>
          <a:p>
            <a:pPr lvl="1"/>
            <a:r>
              <a:rPr lang="en-GB" dirty="0"/>
              <a:t>that include </a:t>
            </a:r>
            <a:r>
              <a:rPr lang="en-GB" dirty="0">
                <a:solidFill>
                  <a:srgbClr val="FF0000"/>
                </a:solidFill>
              </a:rPr>
              <a:t>concise, complete, correct and clear information </a:t>
            </a:r>
          </a:p>
          <a:p>
            <a:pPr lvl="1"/>
            <a:r>
              <a:rPr lang="en-GB" dirty="0"/>
              <a:t>that is </a:t>
            </a:r>
            <a:r>
              <a:rPr lang="en-GB" dirty="0">
                <a:solidFill>
                  <a:srgbClr val="FF0000"/>
                </a:solidFill>
              </a:rPr>
              <a:t>relevant, accessible and comprehensible to users. 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Audio Recording 13 Jun 2021 at 15:21:49" descr="Audio Recording 13 Jun 2021 at 15:21:49">
            <a:hlinkClick r:id="" action="ppaction://media"/>
            <a:extLst>
              <a:ext uri="{FF2B5EF4-FFF2-40B4-BE49-F238E27FC236}">
                <a16:creationId xmlns:a16="http://schemas.microsoft.com/office/drawing/2014/main" id="{736BBDE8-16AF-5A4E-A160-E85D97A73E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2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0169"/>
            <a:ext cx="10063908" cy="2061531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13</a:t>
            </a:r>
            <a:br>
              <a:rPr lang="en-GB" sz="4000" dirty="0"/>
            </a:br>
            <a:r>
              <a:rPr lang="en-GB" sz="4000" b="1" dirty="0"/>
              <a:t>Transparency and provision of information to users</a:t>
            </a:r>
            <a:br>
              <a:rPr lang="en-GB" sz="4000" b="1" dirty="0"/>
            </a:br>
            <a:br>
              <a:rPr lang="en-GB" sz="4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171700"/>
            <a:ext cx="10466024" cy="42816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The information referred to in paragraph 2 shall specify: 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identity and the contact details of the provider </a:t>
            </a:r>
            <a:r>
              <a:rPr lang="en-GB" dirty="0"/>
              <a:t>and, where applicable, of its authorised representative; 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characteristics, capabilities and limitations of performance </a:t>
            </a:r>
            <a:r>
              <a:rPr lang="en-GB" dirty="0"/>
              <a:t>of the high-risk AI system, including: (…)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changes to the high-risk AI system and its performance which have been pre-determined by the provider at the moment of the initial conformity assessment</a:t>
            </a:r>
            <a:r>
              <a:rPr lang="en-GB" dirty="0"/>
              <a:t>, if any; 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human oversight measures referred to in Article 14</a:t>
            </a:r>
            <a:r>
              <a:rPr lang="en-GB" dirty="0"/>
              <a:t>, including the technical measures put in place to facilitate the interpretation of the outputs of AI systems by the users; 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expected lifetime of the high-risk AI system and any necessary maintenance and care measures to ensure the proper functioning </a:t>
            </a:r>
            <a:r>
              <a:rPr lang="en-GB" dirty="0"/>
              <a:t>of that AI system, including as regards software updates. 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Audio Recording 13 Jun 2021 at 15:24:04" descr="Audio Recording 13 Jun 2021 at 15:24:04">
            <a:hlinkClick r:id="" action="ppaction://media"/>
            <a:extLst>
              <a:ext uri="{FF2B5EF4-FFF2-40B4-BE49-F238E27FC236}">
                <a16:creationId xmlns:a16="http://schemas.microsoft.com/office/drawing/2014/main" id="{DB83E6B3-C6E5-D849-ADA0-3485537453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0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75C2D434-B94D-3346-A261-F74083C626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706" r="1" b="2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B6C8-A16B-E042-873F-71800D092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HumanE</a:t>
            </a:r>
            <a:r>
              <a:rPr lang="en-GB" dirty="0"/>
              <a:t>-AI-NET</a:t>
            </a:r>
          </a:p>
          <a:p>
            <a:endParaRPr lang="en-GB" dirty="0"/>
          </a:p>
          <a:p>
            <a:pPr algn="r"/>
            <a:r>
              <a:rPr lang="en-GB" dirty="0"/>
              <a:t>AI Act: enables, prohibits, restricts</a:t>
            </a:r>
          </a:p>
          <a:p>
            <a:pPr lvl="1" algn="r"/>
            <a:r>
              <a:rPr lang="en-GB" dirty="0"/>
              <a:t>Reasonable?</a:t>
            </a:r>
          </a:p>
          <a:p>
            <a:pPr lvl="1" algn="r"/>
            <a:r>
              <a:rPr lang="en-GB" dirty="0"/>
              <a:t>Pertinent?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905F9-5D06-CF44-BD0A-9D47BD35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E89FA-F741-CF48-9110-2B021539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A3B25-0E3E-A349-B363-6C9902AE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67D1AC-E2F2-2D42-A07E-C4DCA6227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8" name="Audio Recording 13 Jun 2021 at 15:25:02" descr="Audio Recording 13 Jun 2021 at 15:25:02">
            <a:hlinkClick r:id="" action="ppaction://media"/>
            <a:extLst>
              <a:ext uri="{FF2B5EF4-FFF2-40B4-BE49-F238E27FC236}">
                <a16:creationId xmlns:a16="http://schemas.microsoft.com/office/drawing/2014/main" id="{C773C4FC-EEF3-BF42-BEDB-ACB4F918A5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0"/>
    </mc:Choice>
    <mc:Fallback xmlns="">
      <p:transition spd="slow" advTm="1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ijsnij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3BF942E50F049A9EF0013C56E0E0F" ma:contentTypeVersion="7" ma:contentTypeDescription="Create a new document." ma:contentTypeScope="" ma:versionID="d17cd62f77dc1e5e993a2acec688089d">
  <xsd:schema xmlns:xsd="http://www.w3.org/2001/XMLSchema" xmlns:xs="http://www.w3.org/2001/XMLSchema" xmlns:p="http://schemas.microsoft.com/office/2006/metadata/properties" xmlns:ns2="69d91f16-7083-4465-96b7-cfa596842426" xmlns:ns3="8906126e-c50c-43e7-80be-ce9d2d8cf778" targetNamespace="http://schemas.microsoft.com/office/2006/metadata/properties" ma:root="true" ma:fieldsID="5c9af6f19f9e5831abfb3e18b02a70a1" ns2:_="" ns3:_="">
    <xsd:import namespace="69d91f16-7083-4465-96b7-cfa596842426"/>
    <xsd:import namespace="8906126e-c50c-43e7-80be-ce9d2d8cf7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91f16-7083-4465-96b7-cfa5968424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6126e-c50c-43e7-80be-ce9d2d8cf7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EB424-8B2D-429B-916E-8CD0F2359EFC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8906126e-c50c-43e7-80be-ce9d2d8cf778"/>
    <ds:schemaRef ds:uri="69d91f16-7083-4465-96b7-cfa596842426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AFE850C-E765-44C4-87BC-50730E385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91f16-7083-4465-96b7-cfa596842426"/>
    <ds:schemaRef ds:uri="8906126e-c50c-43e7-80be-ce9d2d8cf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CAFE6B-BB2D-47E7-BB00-FE6CD554E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458</Words>
  <Application>Microsoft Macintosh PowerPoint</Application>
  <PresentationFormat>Widescreen</PresentationFormat>
  <Paragraphs>67</Paragraphs>
  <Slides>7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Britannic Bold</vt:lpstr>
      <vt:lpstr>Broadway</vt:lpstr>
      <vt:lpstr>Calibri</vt:lpstr>
      <vt:lpstr>Franklin Gothic Book</vt:lpstr>
      <vt:lpstr>Futura Medium</vt:lpstr>
      <vt:lpstr>Bijsnijden</vt:lpstr>
      <vt:lpstr>AI Act Transparency of high risk systems</vt:lpstr>
      <vt:lpstr>AIA</vt:lpstr>
      <vt:lpstr>Chapter 2 Requirements for high risk systems </vt:lpstr>
      <vt:lpstr>Chapter 2 Art. 13 Transparency and provision of information to users  </vt:lpstr>
      <vt:lpstr>Chapter 2  Art. 13 Transparency and provision of information to users  </vt:lpstr>
      <vt:lpstr>Chapter 2 Art. 13 Transparency and provision of information to users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legal basis  art. 6 GDPR</dc:title>
  <dc:creator>Mireille HILDEBRANDT</dc:creator>
  <cp:lastModifiedBy>Mireille HILDEBRANDT</cp:lastModifiedBy>
  <cp:revision>7</cp:revision>
  <dcterms:created xsi:type="dcterms:W3CDTF">2020-09-10T14:27:08Z</dcterms:created>
  <dcterms:modified xsi:type="dcterms:W3CDTF">2021-06-13T13:25:04Z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0x0101000893BF942E50F049A9EF0013C56E0E0F</vt:lpwstr>
  </property>
</Properties>
</file>